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Lst>
  <p:notesMasterIdLst>
    <p:notesMasterId r:id="rId18"/>
  </p:notesMasterIdLst>
  <p:handoutMasterIdLst>
    <p:handoutMasterId r:id="rId19"/>
  </p:handoutMasterIdLst>
  <p:sldIdLst>
    <p:sldId id="292" r:id="rId5"/>
    <p:sldId id="295" r:id="rId6"/>
    <p:sldId id="294" r:id="rId7"/>
    <p:sldId id="296" r:id="rId8"/>
    <p:sldId id="298" r:id="rId9"/>
    <p:sldId id="299" r:id="rId10"/>
    <p:sldId id="297" r:id="rId11"/>
    <p:sldId id="300" r:id="rId12"/>
    <p:sldId id="301" r:id="rId13"/>
    <p:sldId id="302" r:id="rId14"/>
    <p:sldId id="303" r:id="rId15"/>
    <p:sldId id="291" r:id="rId16"/>
    <p:sldId id="293" r:id="rId17"/>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3F6F"/>
    <a:srgbClr val="013D61"/>
    <a:srgbClr val="00ACB6"/>
    <a:srgbClr val="F3703A"/>
    <a:srgbClr val="515083"/>
    <a:srgbClr val="2F305C"/>
    <a:srgbClr val="3C4798"/>
    <a:srgbClr val="E68637"/>
    <a:srgbClr val="F6A287"/>
    <a:srgbClr val="E98B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1EAF39-00AB-48DD-A703-F8414956B2AC}" v="79" dt="2025-05-07T20:39:47.9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39" autoAdjust="0"/>
  </p:normalViewPr>
  <p:slideViewPr>
    <p:cSldViewPr snapToGrid="0">
      <p:cViewPr varScale="1">
        <p:scale>
          <a:sx n="75" d="100"/>
          <a:sy n="75" d="100"/>
        </p:scale>
        <p:origin x="642" y="66"/>
      </p:cViewPr>
      <p:guideLst/>
    </p:cSldViewPr>
  </p:slideViewPr>
  <p:notesTextViewPr>
    <p:cViewPr>
      <p:scale>
        <a:sx n="1" d="1"/>
        <a:sy n="1" d="1"/>
      </p:scale>
      <p:origin x="0" y="0"/>
    </p:cViewPr>
  </p:notesTextViewPr>
  <p:notesViewPr>
    <p:cSldViewPr snapToGrid="0">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623AA0E9-8CD0-4A6E-A65E-A06028B83F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a:extLst>
              <a:ext uri="{FF2B5EF4-FFF2-40B4-BE49-F238E27FC236}">
                <a16:creationId xmlns:a16="http://schemas.microsoft.com/office/drawing/2014/main" id="{D5E2408B-C9AB-4665-AC99-B057BD0A43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6FC0A7B-6666-4F41-AD03-C74B76B10001}" type="datetime1">
              <a:rPr lang="it-IT" smtClean="0"/>
              <a:t>08/05/2025</a:t>
            </a:fld>
            <a:endParaRPr lang="it-IT" dirty="0"/>
          </a:p>
        </p:txBody>
      </p:sp>
      <p:sp>
        <p:nvSpPr>
          <p:cNvPr id="4" name="Segnaposto piè di pagina 3">
            <a:extLst>
              <a:ext uri="{FF2B5EF4-FFF2-40B4-BE49-F238E27FC236}">
                <a16:creationId xmlns:a16="http://schemas.microsoft.com/office/drawing/2014/main" id="{8CD1B215-531B-4869-BD98-BD3B1390B1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a:extLst>
              <a:ext uri="{FF2B5EF4-FFF2-40B4-BE49-F238E27FC236}">
                <a16:creationId xmlns:a16="http://schemas.microsoft.com/office/drawing/2014/main" id="{60B53F21-4D67-455D-8074-E9E6EC26FA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2858E0-3D38-47B7-97D4-4FE08D90D359}" type="slidenum">
              <a:rPr lang="it-IT" smtClean="0"/>
              <a:t>‹N›</a:t>
            </a:fld>
            <a:endParaRPr lang="it-IT" dirty="0"/>
          </a:p>
        </p:txBody>
      </p:sp>
    </p:spTree>
    <p:extLst>
      <p:ext uri="{BB962C8B-B14F-4D97-AF65-F5344CB8AC3E}">
        <p14:creationId xmlns:p14="http://schemas.microsoft.com/office/powerpoint/2010/main" val="2821443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E367B-2E0B-461C-8280-86016408BD7C}" type="datetime1">
              <a:rPr lang="it-IT" smtClean="0"/>
              <a:pPr/>
              <a:t>08/05/2025</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84ECAD9-32EE-4091-BDA5-6BD15ACC5E58}" type="slidenum">
              <a:rPr lang="it-IT" noProof="0" smtClean="0"/>
              <a:t>‹N›</a:t>
            </a:fld>
            <a:endParaRPr lang="it-IT" noProof="0" dirty="0"/>
          </a:p>
        </p:txBody>
      </p:sp>
    </p:spTree>
    <p:extLst>
      <p:ext uri="{BB962C8B-B14F-4D97-AF65-F5344CB8AC3E}">
        <p14:creationId xmlns:p14="http://schemas.microsoft.com/office/powerpoint/2010/main" val="110661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sp>
        <p:nvSpPr>
          <p:cNvPr id="11" name="Segnaposto immagine 9">
            <a:extLst>
              <a:ext uri="{FF2B5EF4-FFF2-40B4-BE49-F238E27FC236}">
                <a16:creationId xmlns:a16="http://schemas.microsoft.com/office/drawing/2014/main" id="{D1D313A2-A4D4-40DF-A0C2-C29F64168525}"/>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54DB44FF-F9B4-4E5D-9888-DD07079D4562}" type="datetime1">
              <a:rPr lang="it-IT" noProof="0" smtClean="0"/>
              <a:t>08/05/2025</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3" name="Sottotitolo 2"/>
          <p:cNvSpPr>
            <a:spLocks noGrp="1"/>
          </p:cNvSpPr>
          <p:nvPr>
            <p:ph type="subTitle" idx="1"/>
          </p:nvPr>
        </p:nvSpPr>
        <p:spPr>
          <a:xfrm>
            <a:off x="1212850" y="4508500"/>
            <a:ext cx="5118100" cy="1279652"/>
          </a:xfrm>
        </p:spPr>
        <p:txBody>
          <a:bodyPr lIns="91440" rIns="91440" rtlCol="0">
            <a:normAutofit/>
          </a:bodyPr>
          <a:lstStyle>
            <a:lvl1pPr marL="0" indent="0" algn="l">
              <a:buNone/>
              <a:defRPr sz="24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a:t>Fare clic per modificare lo stile del sottotitolo dello schema</a:t>
            </a:r>
            <a:endParaRPr lang="it-IT" noProof="0" dirty="0"/>
          </a:p>
        </p:txBody>
      </p:sp>
      <p:sp>
        <p:nvSpPr>
          <p:cNvPr id="2" name="Titolo 1"/>
          <p:cNvSpPr>
            <a:spLocks noGrp="1"/>
          </p:cNvSpPr>
          <p:nvPr>
            <p:ph type="ctrTitle"/>
          </p:nvPr>
        </p:nvSpPr>
        <p:spPr>
          <a:xfrm>
            <a:off x="1212850" y="2057400"/>
            <a:ext cx="5118100" cy="1929066"/>
          </a:xfrm>
        </p:spPr>
        <p:txBody>
          <a:bodyPr rtlCol="0" anchor="b">
            <a:noAutofit/>
          </a:bodyPr>
          <a:lstStyle>
            <a:lvl1pPr algn="l">
              <a:lnSpc>
                <a:spcPct val="90000"/>
              </a:lnSpc>
              <a:defRPr sz="5400" b="1" spc="-50" baseline="0">
                <a:solidFill>
                  <a:schemeClr val="bg1"/>
                </a:solidFill>
                <a:latin typeface="+mn-lt"/>
              </a:defRPr>
            </a:lvl1pPr>
          </a:lstStyle>
          <a:p>
            <a:pPr rtl="0"/>
            <a:r>
              <a:rPr lang="it-IT" noProof="0"/>
              <a:t>Fare clic per modificare lo stile del titolo dello schema</a:t>
            </a:r>
            <a:endParaRPr lang="it-IT" noProof="0" dirty="0"/>
          </a:p>
        </p:txBody>
      </p:sp>
    </p:spTree>
    <p:extLst>
      <p:ext uri="{BB962C8B-B14F-4D97-AF65-F5344CB8AC3E}">
        <p14:creationId xmlns:p14="http://schemas.microsoft.com/office/powerpoint/2010/main" val="67270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786383"/>
            <a:ext cx="3068833" cy="2093975"/>
          </a:xfrm>
        </p:spPr>
        <p:txBody>
          <a:bodyPr rtlCol="0" anchor="b">
            <a:normAutofit/>
          </a:bodyPr>
          <a:lstStyle>
            <a:lvl1pPr>
              <a:lnSpc>
                <a:spcPct val="90000"/>
              </a:lnSpc>
              <a:defRPr sz="3600" b="0">
                <a:solidFill>
                  <a:srgbClr val="FFFFFF"/>
                </a:solidFill>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458984" y="812800"/>
            <a:ext cx="5713841" cy="4868609"/>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testo 3"/>
          <p:cNvSpPr>
            <a:spLocks noGrp="1"/>
          </p:cNvSpPr>
          <p:nvPr>
            <p:ph type="body" sz="half" idx="2" hasCustomPrompt="1"/>
          </p:nvPr>
        </p:nvSpPr>
        <p:spPr>
          <a:xfrm>
            <a:off x="1092200" y="3043050"/>
            <a:ext cx="3068832" cy="2638359"/>
          </a:xfrm>
        </p:spPr>
        <p:txBody>
          <a:bodyPr lIns="91440" rIns="91440" rtlCol="0">
            <a:normAutofit/>
          </a:bodyPr>
          <a:lstStyle>
            <a:lvl1pPr marL="0" indent="0" rtl="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dirty="0"/>
              <a:t>Fare clic per modificare gli stili del testo dello schema</a:t>
            </a:r>
          </a:p>
        </p:txBody>
      </p:sp>
      <p:sp>
        <p:nvSpPr>
          <p:cNvPr id="9" name="Rettangolo 8">
            <a:extLst>
              <a:ext uri="{FF2B5EF4-FFF2-40B4-BE49-F238E27FC236}">
                <a16:creationId xmlns:a16="http://schemas.microsoft.com/office/drawing/2014/main" id="{4DC51BA7-A5A7-4A7F-A707-DBBDEA7705F3}"/>
              </a:ext>
            </a:extLst>
          </p:cNvPr>
          <p:cNvSpPr/>
          <p:nvPr userDrawn="1"/>
        </p:nvSpPr>
        <p:spPr>
          <a:xfrm>
            <a:off x="0" y="139700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D23174BA-29D0-4C1A-95C9-5A86FD25E47A}"/>
              </a:ext>
            </a:extLst>
          </p:cNvPr>
          <p:cNvSpPr/>
          <p:nvPr userDrawn="1"/>
        </p:nvSpPr>
        <p:spPr>
          <a:xfrm>
            <a:off x="5458983" y="624142"/>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251FC1-1A75-47DA-9A6E-B43CF6E86A62}" type="datetime1">
              <a:rPr lang="it-IT" noProof="0" smtClean="0"/>
              <a:t>08/05/2025</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cxnSp>
        <p:nvCxnSpPr>
          <p:cNvPr id="15" name="Connecteur droit 19">
            <a:extLst>
              <a:ext uri="{FF2B5EF4-FFF2-40B4-BE49-F238E27FC236}">
                <a16:creationId xmlns:a16="http://schemas.microsoft.com/office/drawing/2014/main" id="{D84C14C5-D99C-45CD-8001-AC745F4FB49B}"/>
              </a:ext>
            </a:extLst>
          </p:cNvPr>
          <p:cNvCxnSpPr>
            <a:cxnSpLocks/>
          </p:cNvCxnSpPr>
          <p:nvPr userDrawn="1"/>
        </p:nvCxnSpPr>
        <p:spPr>
          <a:xfrm flipH="1">
            <a:off x="1092200" y="6446838"/>
            <a:ext cx="16434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Connecteur droit 19">
            <a:extLst>
              <a:ext uri="{FF2B5EF4-FFF2-40B4-BE49-F238E27FC236}">
                <a16:creationId xmlns:a16="http://schemas.microsoft.com/office/drawing/2014/main" id="{019842DD-D0AB-4E35-9AB2-7DBB6E266120}"/>
              </a:ext>
            </a:extLst>
          </p:cNvPr>
          <p:cNvCxnSpPr>
            <a:cxnSpLocks/>
          </p:cNvCxnSpPr>
          <p:nvPr userDrawn="1"/>
        </p:nvCxnSpPr>
        <p:spPr>
          <a:xfrm flipH="1">
            <a:off x="8420100" y="6429376"/>
            <a:ext cx="100046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Connecteur droit 19">
            <a:extLst>
              <a:ext uri="{FF2B5EF4-FFF2-40B4-BE49-F238E27FC236}">
                <a16:creationId xmlns:a16="http://schemas.microsoft.com/office/drawing/2014/main" id="{832851A7-B301-4616-9843-9A0D06646DFD}"/>
              </a:ext>
            </a:extLst>
          </p:cNvPr>
          <p:cNvCxnSpPr>
            <a:cxnSpLocks/>
          </p:cNvCxnSpPr>
          <p:nvPr userDrawn="1"/>
        </p:nvCxnSpPr>
        <p:spPr>
          <a:xfrm flipH="1" flipV="1">
            <a:off x="10765675" y="6446838"/>
            <a:ext cx="407258" cy="635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5" name="Segnaposto piè di pagina 2">
            <a:extLst>
              <a:ext uri="{FF2B5EF4-FFF2-40B4-BE49-F238E27FC236}">
                <a16:creationId xmlns:a16="http://schemas.microsoft.com/office/drawing/2014/main" id="{82E39F50-459D-C3E1-C6CC-EA208D50E4FE}"/>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288920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B74319CE-E5CF-4FF9-86AE-7437B4FD3174}" type="datetime1">
              <a:rPr lang="it-IT" noProof="0" smtClean="0"/>
              <a:t>08/05/2025</a:t>
            </a:fld>
            <a:endParaRPr lang="it-IT" noProof="0" dirty="0"/>
          </a:p>
        </p:txBody>
      </p:sp>
      <p:sp>
        <p:nvSpPr>
          <p:cNvPr id="9" name="Segnaposto numero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4" name="Segnaposto piè di pagina 2">
            <a:extLst>
              <a:ext uri="{FF2B5EF4-FFF2-40B4-BE49-F238E27FC236}">
                <a16:creationId xmlns:a16="http://schemas.microsoft.com/office/drawing/2014/main" id="{DC7E41FD-853D-F717-1775-E30235610CE8}"/>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1265082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9" name="Rettangolo 8">
            <a:extLst>
              <a:ext uri="{FF2B5EF4-FFF2-40B4-BE49-F238E27FC236}">
                <a16:creationId xmlns:a16="http://schemas.microsoft.com/office/drawing/2014/main" id="{4DC51BA7-A5A7-4A7F-A707-DBBDEA7705F3}"/>
              </a:ext>
            </a:extLst>
          </p:cNvPr>
          <p:cNvSpPr/>
          <p:nvPr userDrawn="1"/>
        </p:nvSpPr>
        <p:spPr>
          <a:xfrm>
            <a:off x="0" y="2003424"/>
            <a:ext cx="1036320" cy="1857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D23174BA-29D0-4C1A-95C9-5A86FD25E47A}"/>
              </a:ext>
            </a:extLst>
          </p:cNvPr>
          <p:cNvSpPr/>
          <p:nvPr userDrawn="1"/>
        </p:nvSpPr>
        <p:spPr>
          <a:xfrm>
            <a:off x="5458983" y="377398"/>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82620384-FC06-4245-8A4E-BD9C5C3038C1}" type="datetime1">
              <a:rPr lang="it-IT" noProof="0" smtClean="0"/>
              <a:t>08/05/2025</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5" name="Rettangolo 4">
            <a:extLst>
              <a:ext uri="{FF2B5EF4-FFF2-40B4-BE49-F238E27FC236}">
                <a16:creationId xmlns:a16="http://schemas.microsoft.com/office/drawing/2014/main" id="{6BC7DA98-7B92-4F45-80F8-1AEF72A601CF}"/>
              </a:ext>
            </a:extLst>
          </p:cNvPr>
          <p:cNvSpPr/>
          <p:nvPr userDrawn="1"/>
        </p:nvSpPr>
        <p:spPr>
          <a:xfrm>
            <a:off x="1078230" y="2003423"/>
            <a:ext cx="3576082" cy="18573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p:cNvSpPr>
            <a:spLocks noGrp="1"/>
          </p:cNvSpPr>
          <p:nvPr>
            <p:ph type="title"/>
          </p:nvPr>
        </p:nvSpPr>
        <p:spPr>
          <a:xfrm>
            <a:off x="1092200" y="1885125"/>
            <a:ext cx="3314700" cy="2093975"/>
          </a:xfrm>
        </p:spPr>
        <p:txBody>
          <a:bodyPr rtlCol="0" anchor="ctr">
            <a:normAutofit/>
          </a:bodyPr>
          <a:lstStyle>
            <a:lvl1pPr>
              <a:lnSpc>
                <a:spcPct val="90000"/>
              </a:lnSpc>
              <a:defRPr sz="4400" b="1">
                <a:solidFill>
                  <a:srgbClr val="FFFFFF"/>
                </a:solidFill>
                <a:latin typeface="+mn-lt"/>
              </a:defRPr>
            </a:lvl1pPr>
          </a:lstStyle>
          <a:p>
            <a:pPr rtl="0"/>
            <a:r>
              <a:rPr lang="it-IT" noProof="0"/>
              <a:t>Fare clic per modificare lo stile del titolo dello schema</a:t>
            </a:r>
            <a:endParaRPr lang="it-IT" noProof="0" dirty="0"/>
          </a:p>
        </p:txBody>
      </p:sp>
      <p:sp>
        <p:nvSpPr>
          <p:cNvPr id="18" name="Rettangolo 17">
            <a:extLst>
              <a:ext uri="{FF2B5EF4-FFF2-40B4-BE49-F238E27FC236}">
                <a16:creationId xmlns:a16="http://schemas.microsoft.com/office/drawing/2014/main" id="{DF96815B-4256-4CE0-9FCF-3A2967CF5792}"/>
              </a:ext>
            </a:extLst>
          </p:cNvPr>
          <p:cNvSpPr/>
          <p:nvPr userDrawn="1"/>
        </p:nvSpPr>
        <p:spPr>
          <a:xfrm>
            <a:off x="1092200" y="993775"/>
            <a:ext cx="1036320" cy="936626"/>
          </a:xfrm>
          <a:prstGeom prst="rect">
            <a:avLst/>
          </a:prstGeom>
          <a:solidFill>
            <a:schemeClr val="tx2">
              <a:lumMod val="20000"/>
              <a:lumOff val="8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piè di pagina 2">
            <a:extLst>
              <a:ext uri="{FF2B5EF4-FFF2-40B4-BE49-F238E27FC236}">
                <a16:creationId xmlns:a16="http://schemas.microsoft.com/office/drawing/2014/main" id="{DB5FC7EB-9809-9909-8D31-7667D27CFE29}"/>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1181282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Contenuto con didascalia">
    <p:spTree>
      <p:nvGrpSpPr>
        <p:cNvPr id="1" name=""/>
        <p:cNvGrpSpPr/>
        <p:nvPr/>
      </p:nvGrpSpPr>
      <p:grpSpPr>
        <a:xfrm>
          <a:off x="0" y="0"/>
          <a:ext cx="0" cy="0"/>
          <a:chOff x="0" y="0"/>
          <a:chExt cx="0" cy="0"/>
        </a:xfrm>
      </p:grpSpPr>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bg1"/>
                </a:solidFill>
              </a:defRPr>
            </a:lvl1pPr>
          </a:lstStyle>
          <a:p>
            <a:pPr rtl="0"/>
            <a:r>
              <a:rPr lang="it-IT" noProof="0"/>
              <a:t>Fare clic sull'icona per inserire un'immagine</a:t>
            </a:r>
            <a:endParaRPr lang="it-IT" noProof="0" dirty="0"/>
          </a:p>
        </p:txBody>
      </p:sp>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97CAA8-247F-493B-9041-1EB41C0713A1}" type="datetime1">
              <a:rPr lang="it-IT" noProof="0" smtClean="0"/>
              <a:t>08/05/2025</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4" name="Segnaposto piè di pagina 2">
            <a:extLst>
              <a:ext uri="{FF2B5EF4-FFF2-40B4-BE49-F238E27FC236}">
                <a16:creationId xmlns:a16="http://schemas.microsoft.com/office/drawing/2014/main" id="{F1E388EF-366D-885A-CF06-6BEFE9E1E7F6}"/>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3954305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Titolo 1"/>
          <p:cNvSpPr>
            <a:spLocks noGrp="1"/>
          </p:cNvSpPr>
          <p:nvPr>
            <p:ph type="title"/>
          </p:nvPr>
        </p:nvSpPr>
        <p:spPr>
          <a:xfrm>
            <a:off x="4984722" y="548355"/>
            <a:ext cx="6054846" cy="634336"/>
          </a:xfrm>
        </p:spPr>
        <p:txBody>
          <a:bodyPr rtlCol="0" anchor="ctr">
            <a:noAutofit/>
          </a:bodyPr>
          <a:lstStyle>
            <a:lvl1pPr>
              <a:lnSpc>
                <a:spcPct val="90000"/>
              </a:lnSpc>
              <a:defRPr sz="36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100833" y="1611313"/>
            <a:ext cx="6072099" cy="3755104"/>
          </a:xfrm>
        </p:spPr>
        <p:txBody>
          <a:bodyPr rtlCol="0" anchor="t">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ADCFC264-2C41-457A-9103-DFF5BC066DDD}" type="datetime1">
              <a:rPr lang="it-IT" noProof="0" smtClean="0"/>
              <a:t>08/05/2025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1751046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Contenuto con didascalia">
    <p:spTree>
      <p:nvGrpSpPr>
        <p:cNvPr id="1" name=""/>
        <p:cNvGrpSpPr/>
        <p:nvPr/>
      </p:nvGrpSpPr>
      <p:grpSpPr>
        <a:xfrm>
          <a:off x="0" y="0"/>
          <a:ext cx="0" cy="0"/>
          <a:chOff x="0" y="0"/>
          <a:chExt cx="0" cy="0"/>
        </a:xfrm>
      </p:grpSpPr>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12192000" cy="3541486"/>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Titolo 1"/>
          <p:cNvSpPr>
            <a:spLocks noGrp="1"/>
          </p:cNvSpPr>
          <p:nvPr>
            <p:ph type="title"/>
          </p:nvPr>
        </p:nvSpPr>
        <p:spPr>
          <a:xfrm>
            <a:off x="3068577" y="880375"/>
            <a:ext cx="6054846" cy="634336"/>
          </a:xfrm>
        </p:spPr>
        <p:txBody>
          <a:bodyPr rtlCol="0" anchor="ctr">
            <a:noAutofit/>
          </a:bodyPr>
          <a:lstStyle>
            <a:lvl1pPr algn="ctr">
              <a:lnSpc>
                <a:spcPct val="90000"/>
              </a:lnSpc>
              <a:defRPr sz="3600" b="1" i="0">
                <a:solidFill>
                  <a:schemeClr val="tx1">
                    <a:lumMod val="75000"/>
                    <a:lumOff val="25000"/>
                  </a:schemeClr>
                </a:solidFill>
                <a:latin typeface="+mn-lt"/>
              </a:defRPr>
            </a:lvl1pPr>
          </a:lstStyle>
          <a:p>
            <a:pPr rtl="0"/>
            <a:r>
              <a:rPr lang="it-IT" noProof="0"/>
              <a:t>Fare clic per modificare lo stile del titolo dello schema</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BFACEB1B-38C0-4995-A1E2-7B5FD48CA44A}" type="datetime1">
              <a:rPr lang="it-IT" noProof="0" smtClean="0"/>
              <a:t>08/05/2025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9" name="Rettangolo 18">
            <a:extLst>
              <a:ext uri="{FF2B5EF4-FFF2-40B4-BE49-F238E27FC236}">
                <a16:creationId xmlns:a16="http://schemas.microsoft.com/office/drawing/2014/main" id="{AF446475-024F-4C71-99D3-501468ACAD11}"/>
              </a:ext>
            </a:extLst>
          </p:cNvPr>
          <p:cNvSpPr/>
          <p:nvPr userDrawn="1"/>
        </p:nvSpPr>
        <p:spPr>
          <a:xfrm>
            <a:off x="5577840" y="0"/>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767602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473373" y="943430"/>
            <a:ext cx="4699452"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FDD649FC-C7F2-4966-B125-333FD0271E55}" type="datetime1">
              <a:rPr lang="it-IT" noProof="0" smtClean="0"/>
              <a:t>08/05/2025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20" name="Rettangolo 19">
            <a:extLst>
              <a:ext uri="{FF2B5EF4-FFF2-40B4-BE49-F238E27FC236}">
                <a16:creationId xmlns:a16="http://schemas.microsoft.com/office/drawing/2014/main" id="{EF73BF96-A07C-4AAA-A37F-65151BD22A70}"/>
              </a:ext>
            </a:extLst>
          </p:cNvPr>
          <p:cNvSpPr/>
          <p:nvPr userDrawn="1"/>
        </p:nvSpPr>
        <p:spPr>
          <a:xfrm>
            <a:off x="4370251" y="2322780"/>
            <a:ext cx="1348378" cy="12186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4012771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userDrawn="1"/>
        </p:nvSpPr>
        <p:spPr>
          <a:xfrm>
            <a:off x="16" y="0"/>
            <a:ext cx="4654296" cy="586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518529" y="943430"/>
            <a:ext cx="4654296"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5350E5C9-4822-4828-86B2-BB987B39863B}" type="datetime1">
              <a:rPr lang="it-IT" noProof="0" smtClean="0"/>
              <a:t>08/05/2025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8" name="Rettangolo 17">
            <a:extLst>
              <a:ext uri="{FF2B5EF4-FFF2-40B4-BE49-F238E27FC236}">
                <a16:creationId xmlns:a16="http://schemas.microsoft.com/office/drawing/2014/main" id="{6127F28F-6C7B-471B-9839-EF88426C1976}"/>
              </a:ext>
            </a:extLst>
          </p:cNvPr>
          <p:cNvSpPr/>
          <p:nvPr userDrawn="1"/>
        </p:nvSpPr>
        <p:spPr>
          <a:xfrm>
            <a:off x="4370251" y="2322780"/>
            <a:ext cx="1348378" cy="1218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498616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immagine 2"/>
          <p:cNvSpPr>
            <a:spLocks noGrp="1" noChangeAspect="1"/>
          </p:cNvSpPr>
          <p:nvPr>
            <p:ph type="pic" idx="1"/>
          </p:nvPr>
        </p:nvSpPr>
        <p:spPr>
          <a:xfrm>
            <a:off x="15" y="0"/>
            <a:ext cx="12191985" cy="4578350"/>
          </a:xfrm>
          <a:solidFill>
            <a:schemeClr val="bg1"/>
          </a:solidFill>
        </p:spPr>
        <p:txBody>
          <a:bodyPr lIns="457200" tIns="457200" rtlCol="0"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endParaRPr lang="it-IT" noProof="0" dirty="0"/>
          </a:p>
        </p:txBody>
      </p:sp>
      <p:sp>
        <p:nvSpPr>
          <p:cNvPr id="2" name="Titolo 1"/>
          <p:cNvSpPr>
            <a:spLocks noGrp="1"/>
          </p:cNvSpPr>
          <p:nvPr>
            <p:ph type="title"/>
          </p:nvPr>
        </p:nvSpPr>
        <p:spPr>
          <a:xfrm>
            <a:off x="1097279" y="4799362"/>
            <a:ext cx="10113645" cy="743682"/>
          </a:xfrm>
        </p:spPr>
        <p:txBody>
          <a:bodyPr tIns="0" bIns="0" rtlCol="0" anchor="b">
            <a:noAutofit/>
          </a:bodyPr>
          <a:lstStyle>
            <a:lvl1pPr algn="ctr">
              <a:defRPr sz="4400" b="1">
                <a:solidFill>
                  <a:srgbClr val="FFFFFF"/>
                </a:solidFill>
              </a:defRPr>
            </a:lvl1pPr>
          </a:lstStyle>
          <a:p>
            <a:pPr rtl="0"/>
            <a:r>
              <a:rPr lang="it-IT" noProof="0"/>
              <a:t>Fare clic per modificare lo stile del titolo dello schema</a:t>
            </a:r>
            <a:endParaRPr lang="it-IT" noProof="0" dirty="0"/>
          </a:p>
        </p:txBody>
      </p:sp>
      <p:sp>
        <p:nvSpPr>
          <p:cNvPr id="4" name="Segnaposto testo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gli stili del testo dello schema</a:t>
            </a:r>
          </a:p>
        </p:txBody>
      </p:sp>
      <p:sp>
        <p:nvSpPr>
          <p:cNvPr id="5" name="Segnaposto data 4"/>
          <p:cNvSpPr>
            <a:spLocks noGrp="1"/>
          </p:cNvSpPr>
          <p:nvPr>
            <p:ph type="dt" sz="half" idx="10"/>
          </p:nvPr>
        </p:nvSpPr>
        <p:spPr/>
        <p:txBody>
          <a:bodyPr rtlCol="0"/>
          <a:lstStyle>
            <a:lvl1pPr>
              <a:defRPr>
                <a:solidFill>
                  <a:schemeClr val="bg1"/>
                </a:solidFill>
              </a:defRPr>
            </a:lvl1pPr>
          </a:lstStyle>
          <a:p>
            <a:pPr rtl="0"/>
            <a:fld id="{5A04164A-D1F3-464B-BA5A-A4C4D8F35ADB}" type="datetime1">
              <a:rPr lang="it-IT" noProof="0" smtClean="0"/>
              <a:t>08/05/2025</a:t>
            </a:fld>
            <a:endParaRPr lang="it-IT" noProof="0" dirty="0"/>
          </a:p>
        </p:txBody>
      </p:sp>
      <p:sp>
        <p:nvSpPr>
          <p:cNvPr id="6" name="Segnaposto piè di pagina 5"/>
          <p:cNvSpPr>
            <a:spLocks noGrp="1"/>
          </p:cNvSpPr>
          <p:nvPr>
            <p:ph type="ftr" sz="quarter" idx="11"/>
          </p:nvPr>
        </p:nvSpPr>
        <p:spPr>
          <a:xfrm>
            <a:off x="1097279" y="6446838"/>
            <a:ext cx="6818262" cy="365125"/>
          </a:xfrm>
        </p:spPr>
        <p:txBody>
          <a:bodyPr rtlCol="0"/>
          <a:lstStyle>
            <a:lvl1pPr>
              <a:defRPr>
                <a:solidFill>
                  <a:schemeClr val="bg1"/>
                </a:solidFill>
              </a:defRPr>
            </a:lvl1pPr>
          </a:lstStyle>
          <a:p>
            <a:pPr rtl="0"/>
            <a:r>
              <a:rPr lang="it-IT" noProof="0" dirty="0"/>
              <a:t>Piè di pagina</a:t>
            </a:r>
          </a:p>
        </p:txBody>
      </p:sp>
      <p:sp>
        <p:nvSpPr>
          <p:cNvPr id="7" name="Segnaposto numero diapositiva 6"/>
          <p:cNvSpPr>
            <a:spLocks noGrp="1"/>
          </p:cNvSpPr>
          <p:nvPr>
            <p:ph type="sldNum" sz="quarter" idx="12"/>
          </p:nvPr>
        </p:nvSpPr>
        <p:spPr/>
        <p:txBody>
          <a:bodyPr rtlCol="0"/>
          <a:lstStyle>
            <a:lvl1pPr>
              <a:defRPr>
                <a:solidFill>
                  <a:schemeClr val="bg1"/>
                </a:solidFill>
              </a:defRPr>
            </a:lvl1pPr>
          </a:lstStyle>
          <a:p>
            <a:pPr rtl="0"/>
            <a:fld id="{3A98EE3D-8CD1-4C3F-BD1C-C98C9596463C}" type="slidenum">
              <a:rPr lang="it-IT" noProof="0" smtClean="0"/>
              <a:pPr/>
              <a:t>‹N›</a:t>
            </a:fld>
            <a:endParaRPr lang="it-IT" noProof="0" dirty="0"/>
          </a:p>
        </p:txBody>
      </p:sp>
      <p:sp>
        <p:nvSpPr>
          <p:cNvPr id="9" name="Rettangolo 8">
            <a:extLst>
              <a:ext uri="{FF2B5EF4-FFF2-40B4-BE49-F238E27FC236}">
                <a16:creationId xmlns:a16="http://schemas.microsoft.com/office/drawing/2014/main" id="{B4A4DE4A-F8EF-47D5-8C37-A9021C2BB6A3}"/>
              </a:ext>
            </a:extLst>
          </p:cNvPr>
          <p:cNvSpPr/>
          <p:nvPr userDrawn="1"/>
        </p:nvSpPr>
        <p:spPr>
          <a:xfrm>
            <a:off x="3536950" y="4535901"/>
            <a:ext cx="5118100" cy="125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598695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29D1554E-7EF2-44AC-BA44-70A2B54D9DB9}" type="datetime1">
              <a:rPr lang="it-IT" noProof="0" smtClean="0"/>
              <a:t>08/05/2025</a:t>
            </a:fld>
            <a:endParaRPr lang="it-IT" noProof="0" dirty="0"/>
          </a:p>
        </p:txBody>
      </p:sp>
      <p:sp>
        <p:nvSpPr>
          <p:cNvPr id="8" name="Segnaposto piè di pagina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55604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a titolo">
    <p:spTree>
      <p:nvGrpSpPr>
        <p:cNvPr id="1" name=""/>
        <p:cNvGrpSpPr/>
        <p:nvPr/>
      </p:nvGrpSpPr>
      <p:grpSpPr>
        <a:xfrm>
          <a:off x="0" y="0"/>
          <a:ext cx="0" cy="0"/>
          <a:chOff x="0" y="0"/>
          <a:chExt cx="0" cy="0"/>
        </a:xfrm>
      </p:grpSpPr>
      <p:sp>
        <p:nvSpPr>
          <p:cNvPr id="13" name="Parallelogramma 14">
            <a:extLst>
              <a:ext uri="{FF2B5EF4-FFF2-40B4-BE49-F238E27FC236}">
                <a16:creationId xmlns:a16="http://schemas.microsoft.com/office/drawing/2014/main" id="{F5AA8A10-E19C-430B-9D5D-8D12F92BFEC5}"/>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12" name="Rettangolo 11">
            <a:extLst>
              <a:ext uri="{FF2B5EF4-FFF2-40B4-BE49-F238E27FC236}">
                <a16:creationId xmlns:a16="http://schemas.microsoft.com/office/drawing/2014/main" id="{A7C93D4F-3003-4D58-9AFB-356A0F800F42}"/>
              </a:ext>
            </a:extLst>
          </p:cNvPr>
          <p:cNvSpPr/>
          <p:nvPr userDrawn="1"/>
        </p:nvSpPr>
        <p:spPr>
          <a:xfrm>
            <a:off x="5060941" y="0"/>
            <a:ext cx="153926"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C3F388D4-15DF-446A-91AA-72876CD48301}" type="datetime1">
              <a:rPr lang="it-IT" noProof="0" smtClean="0"/>
              <a:t>08/05/2025</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2" name="Titolo 1"/>
          <p:cNvSpPr>
            <a:spLocks noGrp="1"/>
          </p:cNvSpPr>
          <p:nvPr>
            <p:ph type="ctrTitle"/>
          </p:nvPr>
        </p:nvSpPr>
        <p:spPr>
          <a:xfrm>
            <a:off x="6629400" y="758952"/>
            <a:ext cx="4526280" cy="3227514"/>
          </a:xfrm>
        </p:spPr>
        <p:txBody>
          <a:bodyPr rtlCol="0" anchor="b">
            <a:normAutofit/>
          </a:bodyPr>
          <a:lstStyle>
            <a:lvl1pPr algn="l">
              <a:lnSpc>
                <a:spcPct val="90000"/>
              </a:lnSpc>
              <a:defRPr sz="6000" b="1" spc="-50" baseline="0">
                <a:solidFill>
                  <a:srgbClr val="013D61"/>
                </a:solidFill>
                <a:latin typeface="+mn-lt"/>
              </a:defRPr>
            </a:lvl1pPr>
          </a:lstStyle>
          <a:p>
            <a:pPr rtl="0"/>
            <a:r>
              <a:rPr lang="it-IT" noProof="0" dirty="0"/>
              <a:t>Fare clic per modificare lo stile del titolo dello schema</a:t>
            </a:r>
          </a:p>
        </p:txBody>
      </p:sp>
      <p:sp>
        <p:nvSpPr>
          <p:cNvPr id="3" name="Sottotitolo 2"/>
          <p:cNvSpPr>
            <a:spLocks noGrp="1"/>
          </p:cNvSpPr>
          <p:nvPr>
            <p:ph type="subTitle" idx="1"/>
          </p:nvPr>
        </p:nvSpPr>
        <p:spPr>
          <a:xfrm>
            <a:off x="6632171" y="4508500"/>
            <a:ext cx="4526280" cy="1279652"/>
          </a:xfrm>
        </p:spPr>
        <p:txBody>
          <a:bodyPr lIns="91440" rIns="91440" rtlCol="0">
            <a:normAutofit/>
          </a:bodyPr>
          <a:lstStyle>
            <a:lvl1pPr marL="0" indent="0" algn="l">
              <a:buNone/>
              <a:defRPr sz="2400" cap="all" spc="200" baseline="0">
                <a:solidFill>
                  <a:schemeClr val="tx1">
                    <a:lumMod val="75000"/>
                    <a:lumOff val="25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dirty="0"/>
              <a:t>Fare clic per modificare lo stile del sottotitolo dello schema</a:t>
            </a:r>
          </a:p>
        </p:txBody>
      </p:sp>
      <p:sp>
        <p:nvSpPr>
          <p:cNvPr id="11" name="Rettangolo 10">
            <a:extLst>
              <a:ext uri="{FF2B5EF4-FFF2-40B4-BE49-F238E27FC236}">
                <a16:creationId xmlns:a16="http://schemas.microsoft.com/office/drawing/2014/main" id="{6D3E1BBA-670B-4CAE-B839-50ADB23DDBC6}"/>
              </a:ext>
            </a:extLst>
          </p:cNvPr>
          <p:cNvSpPr/>
          <p:nvPr userDrawn="1"/>
        </p:nvSpPr>
        <p:spPr>
          <a:xfrm>
            <a:off x="4984836" y="3841"/>
            <a:ext cx="153926" cy="6858000"/>
          </a:xfrm>
          <a:prstGeom prst="rect">
            <a:avLst/>
          </a:prstGeom>
          <a:solidFill>
            <a:srgbClr val="00A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8" name="Immagine 7">
            <a:extLst>
              <a:ext uri="{FF2B5EF4-FFF2-40B4-BE49-F238E27FC236}">
                <a16:creationId xmlns:a16="http://schemas.microsoft.com/office/drawing/2014/main" id="{5D945A0D-0BC2-5D67-1B64-3021BAD7BF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938" y="0"/>
            <a:ext cx="5018088" cy="6858000"/>
          </a:xfrm>
          <a:prstGeom prst="rect">
            <a:avLst/>
          </a:prstGeom>
        </p:spPr>
      </p:pic>
    </p:spTree>
    <p:extLst>
      <p:ext uri="{BB962C8B-B14F-4D97-AF65-F5344CB8AC3E}">
        <p14:creationId xmlns:p14="http://schemas.microsoft.com/office/powerpoint/2010/main" val="66393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1346200"/>
            <a:ext cx="2448033" cy="4530725"/>
          </a:xfrm>
        </p:spPr>
        <p:txBody>
          <a:bodyPr vert="eaVert"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a:xfrm>
            <a:off x="1092200" y="1346200"/>
            <a:ext cx="7480300" cy="4530723"/>
          </a:xfrm>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1C82CFE1-3316-4B70-89C0-454FCB2AAF53}" type="datetime1">
              <a:rPr lang="it-IT" noProof="0" smtClean="0"/>
              <a:t>08/05/2025</a:t>
            </a:fld>
            <a:endParaRPr lang="it-IT" noProof="0" dirty="0"/>
          </a:p>
        </p:txBody>
      </p:sp>
      <p:sp>
        <p:nvSpPr>
          <p:cNvPr id="8" name="Segnaposto piè di pagina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14" name="Rettangolo 13">
            <a:extLst>
              <a:ext uri="{FF2B5EF4-FFF2-40B4-BE49-F238E27FC236}">
                <a16:creationId xmlns:a16="http://schemas.microsoft.com/office/drawing/2014/main" id="{6B443CC6-CDCA-4595-ADAE-DCB961FF1A8E}"/>
              </a:ext>
            </a:extLst>
          </p:cNvPr>
          <p:cNvSpPr/>
          <p:nvPr userDrawn="1"/>
        </p:nvSpPr>
        <p:spPr>
          <a:xfrm rot="16200000">
            <a:off x="8871481" y="-14658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294068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74542C42-F0C8-417A-980A-09B6C1CD6C24}" type="datetime1">
              <a:rPr lang="it-IT" noProof="0" smtClean="0"/>
              <a:t>08/05/2025</a:t>
            </a:fld>
            <a:endParaRPr lang="it-IT" noProof="0" dirty="0"/>
          </a:p>
        </p:txBody>
      </p:sp>
      <p:sp>
        <p:nvSpPr>
          <p:cNvPr id="8" name="Segnaposto piè di pagina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018278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stazione sezione">
    <p:bg>
      <p:bgPr>
        <a:solidFill>
          <a:schemeClr val="bg1"/>
        </a:solidFill>
        <a:effectLst/>
      </p:bgPr>
    </p:bg>
    <p:spTree>
      <p:nvGrpSpPr>
        <p:cNvPr id="1" name=""/>
        <p:cNvGrpSpPr/>
        <p:nvPr/>
      </p:nvGrpSpPr>
      <p:grpSpPr>
        <a:xfrm>
          <a:off x="0" y="0"/>
          <a:ext cx="0" cy="0"/>
          <a:chOff x="0" y="0"/>
          <a:chExt cx="0" cy="0"/>
        </a:xfrm>
      </p:grpSpPr>
      <p:sp>
        <p:nvSpPr>
          <p:cNvPr id="15" name="Parallelogramma 14">
            <a:extLst>
              <a:ext uri="{FF2B5EF4-FFF2-40B4-BE49-F238E27FC236}">
                <a16:creationId xmlns:a16="http://schemas.microsoft.com/office/drawing/2014/main" id="{98B82A56-7790-48EC-983D-AB8F703699B2}"/>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1D72669-6745-4AA0-A173-7F6CEB97CF08}" type="datetime1">
              <a:rPr lang="it-IT" noProof="0" smtClean="0"/>
              <a:t>08/05/2025</a:t>
            </a:fld>
            <a:endParaRPr lang="it-IT" noProof="0"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2" name="Segnaposto immagine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63119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id="{33820398-8D1F-4543-ABA0-7A67C38769B3}"/>
              </a:ext>
            </a:extLst>
          </p:cNvPr>
          <p:cNvSpPr/>
          <p:nvPr userDrawn="1"/>
        </p:nvSpPr>
        <p:spPr>
          <a:xfrm>
            <a:off x="2451099"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2641599" y="3746500"/>
            <a:ext cx="8331202" cy="1308100"/>
          </a:xfrm>
        </p:spPr>
        <p:txBody>
          <a:bodyPr rtlCol="0" anchor="b" anchorCtr="0">
            <a:noAutofit/>
          </a:bodyPr>
          <a:lstStyle>
            <a:lvl1pP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2641600" y="5219700"/>
            <a:ext cx="8331201" cy="586740"/>
          </a:xfrm>
        </p:spPr>
        <p:txBody>
          <a:bodyPr lIns="91440" rIns="91440" rtlCol="0" anchor="t" anchorCtr="0">
            <a:normAutofit/>
          </a:bodyPr>
          <a:lstStyle>
            <a:lvl1pPr marL="0" indent="0">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id="{45757C57-BBBA-44C6-9A4D-12F5D1E400AA}"/>
              </a:ext>
            </a:extLst>
          </p:cNvPr>
          <p:cNvSpPr/>
          <p:nvPr userDrawn="1"/>
        </p:nvSpPr>
        <p:spPr>
          <a:xfrm>
            <a:off x="37528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259698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Intestazione della sezione">
    <p:bg>
      <p:bgPr>
        <a:solidFill>
          <a:schemeClr val="bg1"/>
        </a:solidFill>
        <a:effectLst/>
      </p:bgPr>
    </p:bg>
    <p:spTree>
      <p:nvGrpSpPr>
        <p:cNvPr id="1" name=""/>
        <p:cNvGrpSpPr/>
        <p:nvPr/>
      </p:nvGrpSpPr>
      <p:grpSpPr>
        <a:xfrm>
          <a:off x="0" y="0"/>
          <a:ext cx="0" cy="0"/>
          <a:chOff x="0" y="0"/>
          <a:chExt cx="0" cy="0"/>
        </a:xfrm>
      </p:grpSpPr>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81A99FD-A18D-4AC6-92B0-69E29E35743B}" type="datetime1">
              <a:rPr lang="it-IT" noProof="0" smtClean="0"/>
              <a:t>08/05/2025</a:t>
            </a:fld>
            <a:endParaRPr lang="it-IT" noProof="0"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2" name="Segnaposto immagine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id="{33820398-8D1F-4543-ABA0-7A67C38769B3}"/>
              </a:ext>
            </a:extLst>
          </p:cNvPr>
          <p:cNvSpPr/>
          <p:nvPr userDrawn="1"/>
        </p:nvSpPr>
        <p:spPr>
          <a:xfrm>
            <a:off x="1735138"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1930399" y="3746500"/>
            <a:ext cx="8331202" cy="1308100"/>
          </a:xfrm>
        </p:spPr>
        <p:txBody>
          <a:bodyPr rtlCol="0" anchor="b" anchorCtr="0">
            <a:noAutofit/>
          </a:bodyPr>
          <a:lstStyle>
            <a:lvl1pPr algn="ct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930400" y="5219700"/>
            <a:ext cx="8331201" cy="586740"/>
          </a:xfrm>
        </p:spPr>
        <p:txBody>
          <a:bodyPr lIns="91440" rIns="91440" rtlCol="0" anchor="t" anchorCtr="0">
            <a:normAutofit/>
          </a:bodyPr>
          <a:lstStyle>
            <a:lvl1pPr marL="0" indent="0" algn="ctr">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id="{45757C57-BBBA-44C6-9A4D-12F5D1E400AA}"/>
              </a:ext>
            </a:extLst>
          </p:cNvPr>
          <p:cNvSpPr/>
          <p:nvPr userDrawn="1"/>
        </p:nvSpPr>
        <p:spPr>
          <a:xfrm>
            <a:off x="35369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76648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olo 7"/>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sz="half" idx="1"/>
          </p:nvPr>
        </p:nvSpPr>
        <p:spPr>
          <a:xfrm>
            <a:off x="1097280" y="2120900"/>
            <a:ext cx="4639736" cy="3748193"/>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contenuto 3"/>
          <p:cNvSpPr>
            <a:spLocks noGrp="1"/>
          </p:cNvSpPr>
          <p:nvPr>
            <p:ph sz="half" idx="2"/>
          </p:nvPr>
        </p:nvSpPr>
        <p:spPr>
          <a:xfrm>
            <a:off x="6515944" y="2120900"/>
            <a:ext cx="4639736" cy="3748194"/>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43B79944-34CF-4A72-AC1B-909189585767}" type="datetime1">
              <a:rPr lang="it-IT" noProof="0" smtClean="0"/>
              <a:t>08/05/2025</a:t>
            </a:fld>
            <a:endParaRPr lang="it-IT" noProof="0" dirty="0"/>
          </a:p>
        </p:txBody>
      </p:sp>
      <p:sp>
        <p:nvSpPr>
          <p:cNvPr id="9" name="Segnaposto piè di pagina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338797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olo 9"/>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097280" y="2057400"/>
            <a:ext cx="4639736" cy="736282"/>
          </a:xfrm>
        </p:spPr>
        <p:txBody>
          <a:bodyPr lIns="91440" rIns="91440" rtlCol="0" anchor="ctr">
            <a:noAutofit/>
          </a:bodyPr>
          <a:lstStyle>
            <a:lvl1pPr marL="0" indent="0" algn="l">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4" name="Segnaposto contenuto 3"/>
          <p:cNvSpPr>
            <a:spLocks noGrp="1"/>
          </p:cNvSpPr>
          <p:nvPr>
            <p:ph sz="half" idx="2"/>
          </p:nvPr>
        </p:nvSpPr>
        <p:spPr>
          <a:xfrm>
            <a:off x="1186731" y="2958274"/>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5" name="Segnaposto testo 4"/>
          <p:cNvSpPr>
            <a:spLocks noGrp="1"/>
          </p:cNvSpPr>
          <p:nvPr>
            <p:ph type="body" sz="quarter" idx="3"/>
          </p:nvPr>
        </p:nvSpPr>
        <p:spPr>
          <a:xfrm>
            <a:off x="6515944" y="2057400"/>
            <a:ext cx="4639736" cy="736282"/>
          </a:xfrm>
        </p:spPr>
        <p:txBody>
          <a:bodyPr lIns="91440" rIns="91440" rtlCol="0" anchor="ctr">
            <a:noAutofit/>
          </a:bodyPr>
          <a:lstStyle>
            <a:lvl1pPr marL="0" indent="0">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6" name="Segnaposto contenuto 5"/>
          <p:cNvSpPr>
            <a:spLocks noGrp="1"/>
          </p:cNvSpPr>
          <p:nvPr>
            <p:ph sz="quarter" idx="4"/>
          </p:nvPr>
        </p:nvSpPr>
        <p:spPr>
          <a:xfrm>
            <a:off x="6605395" y="2958273"/>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AAAF3A87-C769-4508-A602-98056DD906C2}" type="datetime1">
              <a:rPr lang="it-IT" noProof="0" smtClean="0"/>
              <a:t>08/05/2025</a:t>
            </a:fld>
            <a:endParaRPr lang="it-IT" noProof="0" dirty="0"/>
          </a:p>
        </p:txBody>
      </p:sp>
      <p:sp>
        <p:nvSpPr>
          <p:cNvPr id="11" name="Segnaposto piè di pagina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r>
              <a:rPr lang="it-IT" noProof="0" dirty="0"/>
              <a:t>Piè di pagina</a:t>
            </a:r>
          </a:p>
        </p:txBody>
      </p:sp>
      <p:sp>
        <p:nvSpPr>
          <p:cNvPr id="12" name="Segnaposto numero diapositiva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1959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6" name="Segnaposto data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5F1DB439-C8A9-45DF-AFF2-9EFA3E72C152}" type="datetime1">
              <a:rPr lang="it-IT" noProof="0" smtClean="0"/>
              <a:t>08/05/2025</a:t>
            </a:fld>
            <a:endParaRPr lang="it-IT" noProof="0" dirty="0"/>
          </a:p>
        </p:txBody>
      </p:sp>
      <p:sp>
        <p:nvSpPr>
          <p:cNvPr id="7" name="Segnaposto piè di pagina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r>
              <a:rPr lang="it-IT" noProof="0" dirty="0"/>
              <a:t>Piè di pagina</a:t>
            </a:r>
          </a:p>
        </p:txBody>
      </p:sp>
      <p:sp>
        <p:nvSpPr>
          <p:cNvPr id="8" name="Segnaposto numero diapositiva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118001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DFAB8DF2-5E8E-AAC9-5CFB-04F9609C1AF6}"/>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90775C3D-C100-72AE-04FB-C04AC0D7DE43}"/>
              </a:ext>
            </a:extLst>
          </p:cNvPr>
          <p:cNvSpPr/>
          <p:nvPr userDrawn="1"/>
        </p:nvSpPr>
        <p:spPr>
          <a:xfrm>
            <a:off x="0" y="6174807"/>
            <a:ext cx="12192000" cy="683193"/>
          </a:xfrm>
          <a:prstGeom prst="rect">
            <a:avLst/>
          </a:prstGeom>
          <a:solidFill>
            <a:srgbClr val="113F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Parallelogramma 14">
            <a:extLst>
              <a:ext uri="{FF2B5EF4-FFF2-40B4-BE49-F238E27FC236}">
                <a16:creationId xmlns:a16="http://schemas.microsoft.com/office/drawing/2014/main" id="{AF082EE3-41AA-4817-A1CC-C33DDB8F675F}"/>
              </a:ext>
            </a:extLst>
          </p:cNvPr>
          <p:cNvSpPr/>
          <p:nvPr userDrawn="1"/>
        </p:nvSpPr>
        <p:spPr>
          <a:xfrm>
            <a:off x="4434494" y="-124691"/>
            <a:ext cx="2857500" cy="6299498"/>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pic>
        <p:nvPicPr>
          <p:cNvPr id="7" name="Immagine 6">
            <a:extLst>
              <a:ext uri="{FF2B5EF4-FFF2-40B4-BE49-F238E27FC236}">
                <a16:creationId xmlns:a16="http://schemas.microsoft.com/office/drawing/2014/main" id="{B5E029AD-6703-A540-841D-BE7462E7B0B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74807"/>
            <a:ext cx="3707476" cy="683193"/>
          </a:xfrm>
          <a:prstGeom prst="rect">
            <a:avLst/>
          </a:prstGeom>
        </p:spPr>
      </p:pic>
      <p:sp>
        <p:nvSpPr>
          <p:cNvPr id="9" name="Rettangolo 8">
            <a:extLst>
              <a:ext uri="{FF2B5EF4-FFF2-40B4-BE49-F238E27FC236}">
                <a16:creationId xmlns:a16="http://schemas.microsoft.com/office/drawing/2014/main" id="{D1867750-EA89-EFEA-40CB-4FA8E18FEF5A}"/>
              </a:ext>
            </a:extLst>
          </p:cNvPr>
          <p:cNvSpPr/>
          <p:nvPr userDrawn="1"/>
        </p:nvSpPr>
        <p:spPr>
          <a:xfrm rot="16200000">
            <a:off x="6073140" y="76728"/>
            <a:ext cx="45719" cy="12191999"/>
          </a:xfrm>
          <a:prstGeom prst="rect">
            <a:avLst/>
          </a:prstGeom>
          <a:solidFill>
            <a:srgbClr val="00A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01050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Parallelogramma 14">
            <a:extLst>
              <a:ext uri="{FF2B5EF4-FFF2-40B4-BE49-F238E27FC236}">
                <a16:creationId xmlns:a16="http://schemas.microsoft.com/office/drawing/2014/main" id="{D20796F3-5674-4AF5-9623-575731F82E52}"/>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Segnaposto titolo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it-IT" noProof="0" dirty="0"/>
              <a:t>Fare clic per modificare lo stile del titolo dello schema</a:t>
            </a:r>
          </a:p>
        </p:txBody>
      </p:sp>
      <p:sp>
        <p:nvSpPr>
          <p:cNvPr id="3" name="Segnaposto testo 2"/>
          <p:cNvSpPr>
            <a:spLocks noGrp="1"/>
          </p:cNvSpPr>
          <p:nvPr>
            <p:ph type="body" idx="1"/>
          </p:nvPr>
        </p:nvSpPr>
        <p:spPr>
          <a:xfrm>
            <a:off x="1216548" y="2108201"/>
            <a:ext cx="10058400" cy="3760891"/>
          </a:xfrm>
          <a:prstGeom prst="rect">
            <a:avLst/>
          </a:prstGeom>
        </p:spPr>
        <p:txBody>
          <a:bodyPr vert="horz" lIns="0" tIns="45720" rIns="0" bIns="45720" rtlCol="0">
            <a:normAutofit/>
          </a:bodyPr>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p:cNvSpPr>
            <a:spLocks noGrp="1"/>
          </p:cNvSpPr>
          <p:nvPr>
            <p:ph type="dt" sz="half" idx="2"/>
          </p:nvPr>
        </p:nvSpPr>
        <p:spPr>
          <a:xfrm>
            <a:off x="6834126" y="6446838"/>
            <a:ext cx="258485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2CA46E8E-89D0-493E-ABBF-B63A9C819C41}" type="datetime1">
              <a:rPr lang="it-IT" noProof="0" smtClean="0"/>
              <a:t>08/05/2025</a:t>
            </a:fld>
            <a:endParaRPr lang="it-IT" noProof="0" dirty="0"/>
          </a:p>
        </p:txBody>
      </p:sp>
      <p:sp>
        <p:nvSpPr>
          <p:cNvPr id="5" name="Segnaposto piè di pagina 4"/>
          <p:cNvSpPr>
            <a:spLocks noGrp="1"/>
          </p:cNvSpPr>
          <p:nvPr>
            <p:ph type="ftr" sz="quarter" idx="3"/>
          </p:nvPr>
        </p:nvSpPr>
        <p:spPr>
          <a:xfrm>
            <a:off x="1097279" y="6446838"/>
            <a:ext cx="4846321" cy="365125"/>
          </a:xfrm>
          <a:prstGeom prst="rect">
            <a:avLst/>
          </a:prstGeom>
        </p:spPr>
        <p:txBody>
          <a:bodyPr vert="horz" lIns="91440" tIns="45720" rIns="91440" bIns="45720" rtlCol="0" anchor="ctr"/>
          <a:lstStyle>
            <a:lvl1pPr algn="l">
              <a:defRPr sz="900" cap="all" baseline="0">
                <a:solidFill>
                  <a:schemeClr val="tx1">
                    <a:lumMod val="75000"/>
                    <a:lumOff val="25000"/>
                  </a:schemeClr>
                </a:solidFill>
              </a:defRPr>
            </a:lvl1pPr>
          </a:lstStyle>
          <a:p>
            <a:pPr rtl="0"/>
            <a:r>
              <a:rPr lang="it-IT" noProof="0" dirty="0"/>
              <a:t>Piè di pagina</a:t>
            </a:r>
          </a:p>
        </p:txBody>
      </p:sp>
      <p:sp>
        <p:nvSpPr>
          <p:cNvPr id="6" name="Segnaposto numero diapositiva 5"/>
          <p:cNvSpPr>
            <a:spLocks noGrp="1"/>
          </p:cNvSpPr>
          <p:nvPr>
            <p:ph type="sldNum" sz="quarter" idx="4"/>
          </p:nvPr>
        </p:nvSpPr>
        <p:spPr>
          <a:xfrm>
            <a:off x="10375670" y="6446838"/>
            <a:ext cx="780010" cy="365125"/>
          </a:xfrm>
          <a:prstGeom prst="rect">
            <a:avLst/>
          </a:prstGeom>
        </p:spPr>
        <p:txBody>
          <a:bodyPr vert="horz" lIns="91440" tIns="45720" rIns="91440" bIns="45720" rtlCol="0" anchor="ctr"/>
          <a:lstStyle>
            <a:lvl1pPr algn="r">
              <a:defRPr sz="1050">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8" name="Rettangolo 7">
            <a:extLst>
              <a:ext uri="{FF2B5EF4-FFF2-40B4-BE49-F238E27FC236}">
                <a16:creationId xmlns:a16="http://schemas.microsoft.com/office/drawing/2014/main" id="{0F25E55C-1C16-46C6-B789-A4B2BCEF8F86}"/>
              </a:ext>
            </a:extLst>
          </p:cNvPr>
          <p:cNvSpPr/>
          <p:nvPr userDrawn="1"/>
        </p:nvSpPr>
        <p:spPr>
          <a:xfrm>
            <a:off x="0" y="1011981"/>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1690285712"/>
      </p:ext>
    </p:extLst>
  </p:cSld>
  <p:clrMap bg1="lt1" tx1="dk1" bg2="lt2" tx2="dk2" accent1="accent1" accent2="accent2" accent3="accent3" accent4="accent4" accent5="accent5" accent6="accent6" hlink="hlink" folHlink="folHlink"/>
  <p:sldLayoutIdLst>
    <p:sldLayoutId id="2147483706" r:id="rId1"/>
    <p:sldLayoutId id="2147483718" r:id="rId2"/>
    <p:sldLayoutId id="2147483707" r:id="rId3"/>
    <p:sldLayoutId id="2147483708" r:id="rId4"/>
    <p:sldLayoutId id="2147483719" r:id="rId5"/>
    <p:sldLayoutId id="2147483709" r:id="rId6"/>
    <p:sldLayoutId id="2147483716" r:id="rId7"/>
    <p:sldLayoutId id="2147483710" r:id="rId8"/>
    <p:sldLayoutId id="2147483711" r:id="rId9"/>
    <p:sldLayoutId id="2147483712" r:id="rId10"/>
    <p:sldLayoutId id="2147483727" r:id="rId11"/>
    <p:sldLayoutId id="2147483720" r:id="rId12"/>
    <p:sldLayoutId id="2147483721" r:id="rId13"/>
    <p:sldLayoutId id="2147483725" r:id="rId14"/>
    <p:sldLayoutId id="2147483726" r:id="rId15"/>
    <p:sldLayoutId id="2147483722" r:id="rId16"/>
    <p:sldLayoutId id="2147483723" r:id="rId17"/>
    <p:sldLayoutId id="2147483715" r:id="rId18"/>
    <p:sldLayoutId id="2147483713" r:id="rId19"/>
    <p:sldLayoutId id="2147483714" r:id="rId20"/>
  </p:sldLayoutIdLst>
  <p:hf sldNum="0" hdr="0" ftr="0" dt="0"/>
  <p:txStyles>
    <p:title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p:titleStyle>
    <p:body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userDrawn="1">
          <p15:clr>
            <a:srgbClr val="F26B43"/>
          </p15:clr>
        </p15:guide>
        <p15:guide id="2" pos="688" userDrawn="1">
          <p15:clr>
            <a:srgbClr val="F26B43"/>
          </p15:clr>
        </p15:guide>
        <p15:guide id="3" pos="7038" userDrawn="1">
          <p15:clr>
            <a:srgbClr val="F26B43"/>
          </p15:clr>
        </p15:guide>
        <p15:guide id="4" orient="horz" pos="3702" userDrawn="1">
          <p15:clr>
            <a:srgbClr val="F26B43"/>
          </p15:clr>
        </p15:guide>
        <p15:guide id="5"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F1CCB64-8231-435F-87C9-78C908E39380}"/>
              </a:ext>
            </a:extLst>
          </p:cNvPr>
          <p:cNvSpPr>
            <a:spLocks noGrp="1"/>
          </p:cNvSpPr>
          <p:nvPr>
            <p:ph type="ctrTitle"/>
          </p:nvPr>
        </p:nvSpPr>
        <p:spPr/>
        <p:txBody>
          <a:bodyPr>
            <a:normAutofit fontScale="90000"/>
          </a:bodyPr>
          <a:lstStyle/>
          <a:p>
            <a:r>
              <a:rPr lang="it-IT" dirty="0"/>
              <a:t>OBESITÀ, FUNZIONE COGNITIVA E DEMENZA</a:t>
            </a:r>
          </a:p>
        </p:txBody>
      </p:sp>
      <p:sp>
        <p:nvSpPr>
          <p:cNvPr id="4" name="Sottotitolo 3">
            <a:extLst>
              <a:ext uri="{FF2B5EF4-FFF2-40B4-BE49-F238E27FC236}">
                <a16:creationId xmlns:a16="http://schemas.microsoft.com/office/drawing/2014/main" id="{91A9603A-D223-47EF-B35B-86424F3280CA}"/>
              </a:ext>
            </a:extLst>
          </p:cNvPr>
          <p:cNvSpPr>
            <a:spLocks noGrp="1"/>
          </p:cNvSpPr>
          <p:nvPr>
            <p:ph type="subTitle" idx="1"/>
          </p:nvPr>
        </p:nvSpPr>
        <p:spPr>
          <a:xfrm>
            <a:off x="6629400" y="4508500"/>
            <a:ext cx="5153430" cy="1739900"/>
          </a:xfrm>
        </p:spPr>
        <p:txBody>
          <a:bodyPr>
            <a:normAutofit fontScale="55000" lnSpcReduction="20000"/>
          </a:bodyPr>
          <a:lstStyle/>
          <a:p>
            <a:r>
              <a:rPr lang="it-IT" sz="4400" b="1" dirty="0">
                <a:solidFill>
                  <a:srgbClr val="00ACB6"/>
                </a:solidFill>
              </a:rPr>
              <a:t>LUIGI FRANZESE</a:t>
            </a:r>
          </a:p>
          <a:p>
            <a:r>
              <a:rPr lang="it-IT" sz="2800" b="1" dirty="0">
                <a:solidFill>
                  <a:srgbClr val="00ACB6"/>
                </a:solidFill>
              </a:rPr>
              <a:t>Dipartimento di Psichiatria e Psicologia</a:t>
            </a:r>
            <a:br>
              <a:rPr lang="it-IT" sz="2800" b="1" dirty="0">
                <a:solidFill>
                  <a:srgbClr val="00ACB6"/>
                </a:solidFill>
              </a:rPr>
            </a:br>
            <a:r>
              <a:rPr lang="it-IT" sz="2800" b="1" dirty="0">
                <a:solidFill>
                  <a:srgbClr val="00ACB6"/>
                </a:solidFill>
              </a:rPr>
              <a:t>Unità: </a:t>
            </a:r>
            <a:r>
              <a:rPr lang="it-IT" sz="2800" b="1" dirty="0" err="1">
                <a:solidFill>
                  <a:srgbClr val="00ACB6"/>
                </a:solidFill>
              </a:rPr>
              <a:t>dca</a:t>
            </a:r>
            <a:r>
              <a:rPr lang="it-IT" sz="2800" b="1" dirty="0">
                <a:solidFill>
                  <a:srgbClr val="00ACB6"/>
                </a:solidFill>
              </a:rPr>
              <a:t>, obesità e chirurgia </a:t>
            </a:r>
            <a:r>
              <a:rPr lang="it-IT" sz="2800" b="1" dirty="0" err="1">
                <a:solidFill>
                  <a:srgbClr val="00ACB6"/>
                </a:solidFill>
              </a:rPr>
              <a:t>bariatrica</a:t>
            </a:r>
            <a:br>
              <a:rPr lang="it-IT" sz="2800" b="1" dirty="0">
                <a:solidFill>
                  <a:srgbClr val="00ACB6"/>
                </a:solidFill>
              </a:rPr>
            </a:br>
            <a:r>
              <a:rPr lang="it-IT" sz="2800" b="1" dirty="0">
                <a:solidFill>
                  <a:srgbClr val="00ACB6"/>
                </a:solidFill>
              </a:rPr>
              <a:t>Scuola di medicina, università Federico II di </a:t>
            </a:r>
            <a:r>
              <a:rPr lang="it-IT" sz="2800" b="1" dirty="0" err="1">
                <a:solidFill>
                  <a:srgbClr val="00ACB6"/>
                </a:solidFill>
              </a:rPr>
              <a:t>napoli</a:t>
            </a:r>
            <a:endParaRPr lang="it-IT" sz="2800" b="1" dirty="0">
              <a:solidFill>
                <a:srgbClr val="00ACB6"/>
              </a:solidFill>
            </a:endParaRPr>
          </a:p>
        </p:txBody>
      </p:sp>
    </p:spTree>
    <p:extLst>
      <p:ext uri="{BB962C8B-B14F-4D97-AF65-F5344CB8AC3E}">
        <p14:creationId xmlns:p14="http://schemas.microsoft.com/office/powerpoint/2010/main" val="47115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8BB28CCB-F3FD-45EE-B646-3C0773C158FB}"/>
              </a:ext>
            </a:extLst>
          </p:cNvPr>
          <p:cNvSpPr/>
          <p:nvPr/>
        </p:nvSpPr>
        <p:spPr>
          <a:xfrm>
            <a:off x="0" y="632564"/>
            <a:ext cx="751562" cy="419622"/>
          </a:xfrm>
          <a:prstGeom prst="rect">
            <a:avLst/>
          </a:prstGeom>
          <a:solidFill>
            <a:srgbClr val="00AC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a:extLst>
              <a:ext uri="{FF2B5EF4-FFF2-40B4-BE49-F238E27FC236}">
                <a16:creationId xmlns:a16="http://schemas.microsoft.com/office/drawing/2014/main" id="{1402F2E1-165E-45E2-B11C-9CFEA61DDF14}"/>
              </a:ext>
            </a:extLst>
          </p:cNvPr>
          <p:cNvSpPr/>
          <p:nvPr/>
        </p:nvSpPr>
        <p:spPr>
          <a:xfrm>
            <a:off x="751562" y="632564"/>
            <a:ext cx="294361" cy="419622"/>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9F6A655B-9224-4230-81FD-2F2697C1A6E2}"/>
              </a:ext>
            </a:extLst>
          </p:cNvPr>
          <p:cNvSpPr txBox="1"/>
          <p:nvPr/>
        </p:nvSpPr>
        <p:spPr>
          <a:xfrm>
            <a:off x="1189972" y="549987"/>
            <a:ext cx="7265095" cy="584775"/>
          </a:xfrm>
          <a:prstGeom prst="rect">
            <a:avLst/>
          </a:prstGeom>
          <a:noFill/>
        </p:spPr>
        <p:txBody>
          <a:bodyPr wrap="square" rtlCol="0">
            <a:spAutoFit/>
          </a:bodyPr>
          <a:lstStyle/>
          <a:p>
            <a:r>
              <a:rPr lang="it-IT" sz="3200" b="1" dirty="0" err="1">
                <a:solidFill>
                  <a:srgbClr val="013D61"/>
                </a:solidFill>
              </a:rPr>
              <a:t>Obesity</a:t>
            </a:r>
            <a:r>
              <a:rPr lang="it-IT" sz="3200" b="1" dirty="0">
                <a:solidFill>
                  <a:srgbClr val="013D61"/>
                </a:solidFill>
              </a:rPr>
              <a:t> </a:t>
            </a:r>
            <a:r>
              <a:rPr lang="it-IT" sz="3200" b="1" dirty="0" err="1">
                <a:solidFill>
                  <a:srgbClr val="013D61"/>
                </a:solidFill>
              </a:rPr>
              <a:t>paradox</a:t>
            </a:r>
            <a:r>
              <a:rPr lang="it-IT" sz="3200" b="1" dirty="0">
                <a:solidFill>
                  <a:srgbClr val="013D61"/>
                </a:solidFill>
              </a:rPr>
              <a:t>, </a:t>
            </a:r>
            <a:r>
              <a:rPr lang="it-IT" sz="3200" b="1" dirty="0" err="1">
                <a:solidFill>
                  <a:srgbClr val="013D61"/>
                </a:solidFill>
              </a:rPr>
              <a:t>sarcopenia</a:t>
            </a:r>
            <a:r>
              <a:rPr lang="it-IT" sz="3200" b="1" dirty="0">
                <a:solidFill>
                  <a:srgbClr val="013D61"/>
                </a:solidFill>
              </a:rPr>
              <a:t> e demenza</a:t>
            </a:r>
          </a:p>
        </p:txBody>
      </p:sp>
      <p:pic>
        <p:nvPicPr>
          <p:cNvPr id="6" name="Immagine 5">
            <a:extLst>
              <a:ext uri="{FF2B5EF4-FFF2-40B4-BE49-F238E27FC236}">
                <a16:creationId xmlns:a16="http://schemas.microsoft.com/office/drawing/2014/main" id="{D532C4E6-16BB-4FF4-A058-D0023EA596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284" y="1134762"/>
            <a:ext cx="8283548" cy="4173798"/>
          </a:xfrm>
          <a:prstGeom prst="rect">
            <a:avLst/>
          </a:prstGeom>
        </p:spPr>
      </p:pic>
      <p:sp>
        <p:nvSpPr>
          <p:cNvPr id="7" name="CasellaDiTesto 6">
            <a:extLst>
              <a:ext uri="{FF2B5EF4-FFF2-40B4-BE49-F238E27FC236}">
                <a16:creationId xmlns:a16="http://schemas.microsoft.com/office/drawing/2014/main" id="{57A17835-5FAB-4CD4-94A0-D5D4A6C5142C}"/>
              </a:ext>
            </a:extLst>
          </p:cNvPr>
          <p:cNvSpPr txBox="1"/>
          <p:nvPr/>
        </p:nvSpPr>
        <p:spPr>
          <a:xfrm>
            <a:off x="2209800" y="5676899"/>
            <a:ext cx="7772400" cy="430887"/>
          </a:xfrm>
          <a:prstGeom prst="rect">
            <a:avLst/>
          </a:prstGeom>
          <a:noFill/>
        </p:spPr>
        <p:txBody>
          <a:bodyPr wrap="square" rtlCol="0">
            <a:spAutoFit/>
          </a:bodyPr>
          <a:lstStyle/>
          <a:p>
            <a:r>
              <a:rPr lang="it-IT" sz="1100" dirty="0"/>
              <a:t>Zhang J, Na X, Li Z, </a:t>
            </a:r>
            <a:r>
              <a:rPr lang="it-IT" sz="1100" dirty="0" err="1"/>
              <a:t>Ji</a:t>
            </a:r>
            <a:r>
              <a:rPr lang="it-IT" sz="1100" dirty="0"/>
              <a:t> JS, Li G, Yang H, Yang Y, Tan Y, Zhang J, </a:t>
            </a:r>
            <a:r>
              <a:rPr lang="it-IT" sz="1100" dirty="0" err="1"/>
              <a:t>Xi</a:t>
            </a:r>
            <a:r>
              <a:rPr lang="it-IT" sz="1100" dirty="0"/>
              <a:t> M, Su D, </a:t>
            </a:r>
            <a:r>
              <a:rPr lang="it-IT" sz="1100" dirty="0" err="1"/>
              <a:t>Zeng</a:t>
            </a:r>
            <a:r>
              <a:rPr lang="it-IT" sz="1100" dirty="0"/>
              <a:t> H, </a:t>
            </a:r>
            <a:r>
              <a:rPr lang="it-IT" sz="1100" dirty="0" err="1"/>
              <a:t>Wu</a:t>
            </a:r>
            <a:r>
              <a:rPr lang="it-IT" sz="1100" dirty="0"/>
              <a:t> L, Zhao A. </a:t>
            </a:r>
            <a:r>
              <a:rPr lang="it-IT" sz="1100" dirty="0" err="1"/>
              <a:t>Sarcopenic</a:t>
            </a:r>
            <a:r>
              <a:rPr lang="it-IT" sz="1100" dirty="0"/>
              <a:t> </a:t>
            </a:r>
            <a:r>
              <a:rPr lang="it-IT" sz="1100" dirty="0" err="1"/>
              <a:t>obesity</a:t>
            </a:r>
            <a:r>
              <a:rPr lang="it-IT" sz="1100" dirty="0"/>
              <a:t> </a:t>
            </a:r>
            <a:r>
              <a:rPr lang="it-IT" sz="1100" dirty="0" err="1"/>
              <a:t>is</a:t>
            </a:r>
            <a:r>
              <a:rPr lang="it-IT" sz="1100" dirty="0"/>
              <a:t> part of </a:t>
            </a:r>
            <a:r>
              <a:rPr lang="it-IT" sz="1100" dirty="0" err="1"/>
              <a:t>obesity</a:t>
            </a:r>
            <a:r>
              <a:rPr lang="it-IT" sz="1100" dirty="0"/>
              <a:t> </a:t>
            </a:r>
            <a:r>
              <a:rPr lang="it-IT" sz="1100" dirty="0" err="1"/>
              <a:t>paradox</a:t>
            </a:r>
            <a:r>
              <a:rPr lang="it-IT" sz="1100" dirty="0"/>
              <a:t> in </a:t>
            </a:r>
            <a:r>
              <a:rPr lang="it-IT" sz="1100" dirty="0" err="1"/>
              <a:t>dementia</a:t>
            </a:r>
            <a:r>
              <a:rPr lang="it-IT" sz="1100" dirty="0"/>
              <a:t> </a:t>
            </a:r>
            <a:r>
              <a:rPr lang="it-IT" sz="1100" dirty="0" err="1"/>
              <a:t>development</a:t>
            </a:r>
            <a:r>
              <a:rPr lang="it-IT" sz="1100" dirty="0"/>
              <a:t>: </a:t>
            </a:r>
            <a:r>
              <a:rPr lang="it-IT" sz="1100" dirty="0" err="1"/>
              <a:t>evidence</a:t>
            </a:r>
            <a:r>
              <a:rPr lang="it-IT" sz="1100" dirty="0"/>
              <a:t> from a </a:t>
            </a:r>
            <a:r>
              <a:rPr lang="it-IT" sz="1100" dirty="0" err="1"/>
              <a:t>population-based</a:t>
            </a:r>
            <a:r>
              <a:rPr lang="it-IT" sz="1100" dirty="0"/>
              <a:t> </a:t>
            </a:r>
            <a:r>
              <a:rPr lang="it-IT" sz="1100" dirty="0" err="1"/>
              <a:t>cohort</a:t>
            </a:r>
            <a:r>
              <a:rPr lang="it-IT" sz="1100" dirty="0"/>
              <a:t> study. BMC </a:t>
            </a:r>
            <a:r>
              <a:rPr lang="it-IT" sz="1100" dirty="0" err="1"/>
              <a:t>Med</a:t>
            </a:r>
            <a:r>
              <a:rPr lang="it-IT" sz="1100" dirty="0"/>
              <a:t>. 2024 Mar 22;22(1):133</a:t>
            </a:r>
          </a:p>
        </p:txBody>
      </p:sp>
    </p:spTree>
    <p:extLst>
      <p:ext uri="{BB962C8B-B14F-4D97-AF65-F5344CB8AC3E}">
        <p14:creationId xmlns:p14="http://schemas.microsoft.com/office/powerpoint/2010/main" val="1151975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A939E8F7-E3D2-4DD7-93A2-1F54141BCF7E}"/>
              </a:ext>
            </a:extLst>
          </p:cNvPr>
          <p:cNvSpPr/>
          <p:nvPr/>
        </p:nvSpPr>
        <p:spPr>
          <a:xfrm>
            <a:off x="0" y="632564"/>
            <a:ext cx="751562" cy="419622"/>
          </a:xfrm>
          <a:prstGeom prst="rect">
            <a:avLst/>
          </a:prstGeom>
          <a:solidFill>
            <a:srgbClr val="00AC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a:extLst>
              <a:ext uri="{FF2B5EF4-FFF2-40B4-BE49-F238E27FC236}">
                <a16:creationId xmlns:a16="http://schemas.microsoft.com/office/drawing/2014/main" id="{3747D759-0BED-4337-A581-3287EFB7E8F1}"/>
              </a:ext>
            </a:extLst>
          </p:cNvPr>
          <p:cNvSpPr/>
          <p:nvPr/>
        </p:nvSpPr>
        <p:spPr>
          <a:xfrm>
            <a:off x="751562" y="632564"/>
            <a:ext cx="294361" cy="419622"/>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7663024F-1F59-44EB-A5CC-D3A0B4235BFC}"/>
              </a:ext>
            </a:extLst>
          </p:cNvPr>
          <p:cNvSpPr txBox="1"/>
          <p:nvPr/>
        </p:nvSpPr>
        <p:spPr>
          <a:xfrm>
            <a:off x="1189972" y="549987"/>
            <a:ext cx="7265095" cy="584775"/>
          </a:xfrm>
          <a:prstGeom prst="rect">
            <a:avLst/>
          </a:prstGeom>
          <a:noFill/>
        </p:spPr>
        <p:txBody>
          <a:bodyPr wrap="square" rtlCol="0">
            <a:spAutoFit/>
          </a:bodyPr>
          <a:lstStyle/>
          <a:p>
            <a:r>
              <a:rPr lang="it-IT" sz="3200" b="1" dirty="0">
                <a:solidFill>
                  <a:srgbClr val="013D61"/>
                </a:solidFill>
              </a:rPr>
              <a:t>Conclusioni</a:t>
            </a:r>
          </a:p>
        </p:txBody>
      </p:sp>
      <p:sp>
        <p:nvSpPr>
          <p:cNvPr id="5" name="CasellaDiTesto 4">
            <a:extLst>
              <a:ext uri="{FF2B5EF4-FFF2-40B4-BE49-F238E27FC236}">
                <a16:creationId xmlns:a16="http://schemas.microsoft.com/office/drawing/2014/main" id="{CA61EDE8-B9AC-4F8E-9F9B-4BF8E45A7C4F}"/>
              </a:ext>
            </a:extLst>
          </p:cNvPr>
          <p:cNvSpPr txBox="1"/>
          <p:nvPr/>
        </p:nvSpPr>
        <p:spPr>
          <a:xfrm>
            <a:off x="1409700" y="1841500"/>
            <a:ext cx="9372600" cy="2554545"/>
          </a:xfrm>
          <a:prstGeom prst="rect">
            <a:avLst/>
          </a:prstGeom>
          <a:noFill/>
        </p:spPr>
        <p:txBody>
          <a:bodyPr wrap="square" rtlCol="0">
            <a:spAutoFit/>
          </a:bodyPr>
          <a:lstStyle/>
          <a:p>
            <a:r>
              <a:rPr lang="it-IT" sz="3200" b="1" dirty="0"/>
              <a:t>Cosa deve attenzionare il clinico?</a:t>
            </a:r>
          </a:p>
          <a:p>
            <a:pPr marL="285750" indent="-285750">
              <a:buFont typeface="Arial" panose="020B0604020202020204" pitchFamily="34" charset="0"/>
              <a:buChar char="•"/>
            </a:pPr>
            <a:r>
              <a:rPr lang="it-IT" sz="3200" dirty="0"/>
              <a:t>Valutazione metabolica</a:t>
            </a:r>
          </a:p>
          <a:p>
            <a:pPr marL="285750" indent="-285750">
              <a:buFont typeface="Arial" panose="020B0604020202020204" pitchFamily="34" charset="0"/>
              <a:buChar char="•"/>
            </a:pPr>
            <a:r>
              <a:rPr lang="it-IT" sz="3200" dirty="0"/>
              <a:t>Individuazione parametri antropometrici appropriati</a:t>
            </a:r>
          </a:p>
          <a:p>
            <a:pPr marL="285750" indent="-285750">
              <a:buFont typeface="Arial" panose="020B0604020202020204" pitchFamily="34" charset="0"/>
              <a:buChar char="•"/>
            </a:pPr>
            <a:r>
              <a:rPr lang="it-IT" sz="3200" dirty="0"/>
              <a:t>Obesità </a:t>
            </a:r>
            <a:r>
              <a:rPr lang="it-IT" sz="3200" dirty="0" err="1"/>
              <a:t>sarcopenica</a:t>
            </a:r>
            <a:endParaRPr lang="it-IT" sz="3200" dirty="0"/>
          </a:p>
          <a:p>
            <a:pPr marL="285750" indent="-285750">
              <a:buFont typeface="Arial" panose="020B0604020202020204" pitchFamily="34" charset="0"/>
              <a:buChar char="•"/>
            </a:pPr>
            <a:r>
              <a:rPr lang="it-IT" sz="3200" dirty="0"/>
              <a:t>Valutazione delle funzioni cognitive</a:t>
            </a:r>
          </a:p>
        </p:txBody>
      </p:sp>
    </p:spTree>
    <p:extLst>
      <p:ext uri="{BB962C8B-B14F-4D97-AF65-F5344CB8AC3E}">
        <p14:creationId xmlns:p14="http://schemas.microsoft.com/office/powerpoint/2010/main" val="363041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91500A8A-8191-342F-9A0D-78BDAF26980D}"/>
              </a:ext>
            </a:extLst>
          </p:cNvPr>
          <p:cNvSpPr txBox="1"/>
          <p:nvPr/>
        </p:nvSpPr>
        <p:spPr>
          <a:xfrm>
            <a:off x="375781" y="1062664"/>
            <a:ext cx="11556274" cy="5262979"/>
          </a:xfrm>
          <a:prstGeom prst="rect">
            <a:avLst/>
          </a:prstGeom>
          <a:noFill/>
        </p:spPr>
        <p:txBody>
          <a:bodyPr wrap="square" rtlCol="0">
            <a:spAutoFit/>
          </a:bodyPr>
          <a:lstStyle/>
          <a:p>
            <a:pPr marL="171450" indent="-171450">
              <a:buFont typeface="Arial" panose="020B0604020202020204" pitchFamily="34" charset="0"/>
              <a:buChar char="•"/>
            </a:pPr>
            <a:r>
              <a:rPr lang="en-US" sz="1200" b="0" i="0" dirty="0" err="1">
                <a:solidFill>
                  <a:srgbClr val="212121"/>
                </a:solidFill>
                <a:effectLst/>
                <a:latin typeface="BlinkMacSystemFont"/>
              </a:rPr>
              <a:t>Blüher</a:t>
            </a:r>
            <a:r>
              <a:rPr lang="en-US" sz="1200" b="0" i="0" dirty="0">
                <a:solidFill>
                  <a:srgbClr val="212121"/>
                </a:solidFill>
                <a:effectLst/>
                <a:latin typeface="BlinkMacSystemFont"/>
              </a:rPr>
              <a:t> M. Obesity: global epidemiology and pathogenesis. Nat Rev Endocrinol. 2019 May;15(5):288-298</a:t>
            </a:r>
            <a:endParaRPr lang="en-US" sz="1200" b="0" i="0" dirty="0">
              <a:solidFill>
                <a:srgbClr val="212121"/>
              </a:solidFill>
              <a:effectLst/>
            </a:endParaRPr>
          </a:p>
          <a:p>
            <a:pPr marL="171450" indent="-171450">
              <a:buFont typeface="Arial" panose="020B0604020202020204" pitchFamily="34" charset="0"/>
              <a:buChar char="•"/>
            </a:pPr>
            <a:r>
              <a:rPr lang="en-US" sz="1200" b="0" i="0" dirty="0">
                <a:solidFill>
                  <a:srgbClr val="212121"/>
                </a:solidFill>
                <a:effectLst/>
              </a:rPr>
              <a:t>Prickett C, Brennan L, </a:t>
            </a:r>
            <a:r>
              <a:rPr lang="en-US" sz="1200" b="0" i="0" dirty="0" err="1">
                <a:solidFill>
                  <a:srgbClr val="212121"/>
                </a:solidFill>
                <a:effectLst/>
              </a:rPr>
              <a:t>Stolwyk</a:t>
            </a:r>
            <a:r>
              <a:rPr lang="en-US" sz="1200" b="0" i="0" dirty="0">
                <a:solidFill>
                  <a:srgbClr val="212121"/>
                </a:solidFill>
                <a:effectLst/>
              </a:rPr>
              <a:t> R. Examining the relationship between obesity and cognitive function: a systematic literature review. </a:t>
            </a:r>
            <a:r>
              <a:rPr lang="en-US" sz="1200" b="0" i="0" dirty="0" err="1">
                <a:solidFill>
                  <a:srgbClr val="212121"/>
                </a:solidFill>
                <a:effectLst/>
              </a:rPr>
              <a:t>Obes</a:t>
            </a:r>
            <a:r>
              <a:rPr lang="en-US" sz="1200" b="0" i="0" dirty="0">
                <a:solidFill>
                  <a:srgbClr val="212121"/>
                </a:solidFill>
                <a:effectLst/>
              </a:rPr>
              <a:t> Res Clin </a:t>
            </a:r>
            <a:r>
              <a:rPr lang="en-US" sz="1200" b="0" i="0" dirty="0" err="1">
                <a:solidFill>
                  <a:srgbClr val="212121"/>
                </a:solidFill>
                <a:effectLst/>
              </a:rPr>
              <a:t>Pract</a:t>
            </a:r>
            <a:r>
              <a:rPr lang="en-US" sz="1200" b="0" i="0" dirty="0">
                <a:solidFill>
                  <a:srgbClr val="212121"/>
                </a:solidFill>
                <a:effectLst/>
              </a:rPr>
              <a:t>. 2015 Mar-Apr;9(2):93-113</a:t>
            </a:r>
          </a:p>
          <a:p>
            <a:pPr marL="171450" indent="-171450">
              <a:buFont typeface="Arial" panose="020B0604020202020204" pitchFamily="34" charset="0"/>
              <a:buChar char="•"/>
            </a:pPr>
            <a:r>
              <a:rPr lang="en-US" sz="1200" b="0" i="0" dirty="0">
                <a:solidFill>
                  <a:srgbClr val="212121"/>
                </a:solidFill>
                <a:effectLst/>
                <a:latin typeface="BlinkMacSystemFont"/>
              </a:rPr>
              <a:t>Elias MF, Goodell AL, Waldstein SR. Obesity, cognitive functioning and dementia: back to the future. J </a:t>
            </a:r>
            <a:r>
              <a:rPr lang="en-US" sz="1200" b="0" i="0" dirty="0" err="1">
                <a:solidFill>
                  <a:srgbClr val="212121"/>
                </a:solidFill>
                <a:effectLst/>
                <a:latin typeface="BlinkMacSystemFont"/>
              </a:rPr>
              <a:t>Alzheimers</a:t>
            </a:r>
            <a:r>
              <a:rPr lang="en-US" sz="1200" b="0" i="0" dirty="0">
                <a:solidFill>
                  <a:srgbClr val="212121"/>
                </a:solidFill>
                <a:effectLst/>
                <a:latin typeface="BlinkMacSystemFont"/>
              </a:rPr>
              <a:t> Dis. 2012;30 Suppl 2:S113-25</a:t>
            </a:r>
            <a:endParaRPr lang="en-US" sz="1200" dirty="0">
              <a:solidFill>
                <a:srgbClr val="212121"/>
              </a:solidFill>
              <a:latin typeface="BlinkMacSystemFont"/>
            </a:endParaRPr>
          </a:p>
          <a:p>
            <a:pPr marL="171450" indent="-171450">
              <a:buFont typeface="Arial" panose="020B0604020202020204" pitchFamily="34" charset="0"/>
              <a:buChar char="•"/>
            </a:pPr>
            <a:r>
              <a:rPr lang="en-US" sz="1200" b="0" i="0" dirty="0" err="1">
                <a:solidFill>
                  <a:srgbClr val="212121"/>
                </a:solidFill>
                <a:effectLst/>
                <a:latin typeface="BlinkMacSystemFont"/>
              </a:rPr>
              <a:t>Sellbom</a:t>
            </a:r>
            <a:r>
              <a:rPr lang="en-US" sz="1200" b="0" i="0" dirty="0">
                <a:solidFill>
                  <a:srgbClr val="212121"/>
                </a:solidFill>
                <a:effectLst/>
                <a:latin typeface="BlinkMacSystemFont"/>
              </a:rPr>
              <a:t> KS, </a:t>
            </a:r>
            <a:r>
              <a:rPr lang="en-US" sz="1200" b="0" i="0" dirty="0" err="1">
                <a:solidFill>
                  <a:srgbClr val="212121"/>
                </a:solidFill>
                <a:effectLst/>
                <a:latin typeface="BlinkMacSystemFont"/>
              </a:rPr>
              <a:t>Gunstad</a:t>
            </a:r>
            <a:r>
              <a:rPr lang="en-US" sz="1200" b="0" i="0" dirty="0">
                <a:solidFill>
                  <a:srgbClr val="212121"/>
                </a:solidFill>
                <a:effectLst/>
                <a:latin typeface="BlinkMacSystemFont"/>
              </a:rPr>
              <a:t> J. Cognitive function and decline in obesity. J </a:t>
            </a:r>
            <a:r>
              <a:rPr lang="en-US" sz="1200" b="0" i="0" dirty="0" err="1">
                <a:solidFill>
                  <a:srgbClr val="212121"/>
                </a:solidFill>
                <a:effectLst/>
                <a:latin typeface="BlinkMacSystemFont"/>
              </a:rPr>
              <a:t>Alzheimers</a:t>
            </a:r>
            <a:r>
              <a:rPr lang="en-US" sz="1200" b="0" i="0" dirty="0">
                <a:solidFill>
                  <a:srgbClr val="212121"/>
                </a:solidFill>
                <a:effectLst/>
                <a:latin typeface="BlinkMacSystemFont"/>
              </a:rPr>
              <a:t> Dis. 2012;30 Suppl 2:S89-95</a:t>
            </a:r>
          </a:p>
          <a:p>
            <a:pPr marL="171450" indent="-171450">
              <a:buFont typeface="Arial" panose="020B0604020202020204" pitchFamily="34" charset="0"/>
              <a:buChar char="•"/>
            </a:pPr>
            <a:r>
              <a:rPr lang="it-IT" sz="1200" b="0" i="0" dirty="0" err="1">
                <a:solidFill>
                  <a:srgbClr val="212121"/>
                </a:solidFill>
                <a:effectLst/>
                <a:latin typeface="BlinkMacSystemFont"/>
              </a:rPr>
              <a:t>Phirom</a:t>
            </a:r>
            <a:r>
              <a:rPr lang="it-IT" sz="1200" b="0" i="0" dirty="0">
                <a:solidFill>
                  <a:srgbClr val="212121"/>
                </a:solidFill>
                <a:effectLst/>
                <a:latin typeface="BlinkMacSystemFont"/>
              </a:rPr>
              <a:t> K, </a:t>
            </a:r>
            <a:r>
              <a:rPr lang="it-IT" sz="1200" b="0" i="0" dirty="0" err="1">
                <a:solidFill>
                  <a:srgbClr val="212121"/>
                </a:solidFill>
                <a:effectLst/>
                <a:latin typeface="BlinkMacSystemFont"/>
              </a:rPr>
              <a:t>Nantakool</a:t>
            </a:r>
            <a:r>
              <a:rPr lang="it-IT" sz="1200" b="0" i="0" dirty="0">
                <a:solidFill>
                  <a:srgbClr val="212121"/>
                </a:solidFill>
                <a:effectLst/>
                <a:latin typeface="BlinkMacSystemFont"/>
              </a:rPr>
              <a:t> S, </a:t>
            </a:r>
            <a:r>
              <a:rPr lang="it-IT" sz="1200" b="0" i="0" dirty="0" err="1">
                <a:solidFill>
                  <a:srgbClr val="212121"/>
                </a:solidFill>
                <a:effectLst/>
                <a:latin typeface="BlinkMacSystemFont"/>
              </a:rPr>
              <a:t>Chuatrakoon</a:t>
            </a:r>
            <a:r>
              <a:rPr lang="it-IT" sz="1200" b="0" i="0" dirty="0">
                <a:solidFill>
                  <a:srgbClr val="212121"/>
                </a:solidFill>
                <a:effectLst/>
                <a:latin typeface="BlinkMacSystemFont"/>
              </a:rPr>
              <a:t> B, </a:t>
            </a:r>
            <a:r>
              <a:rPr lang="it-IT" sz="1200" b="0" i="0" dirty="0" err="1">
                <a:solidFill>
                  <a:srgbClr val="212121"/>
                </a:solidFill>
                <a:effectLst/>
                <a:latin typeface="BlinkMacSystemFont"/>
              </a:rPr>
              <a:t>Rerkasem</a:t>
            </a:r>
            <a:r>
              <a:rPr lang="it-IT" sz="1200" b="0" i="0" dirty="0">
                <a:solidFill>
                  <a:srgbClr val="212121"/>
                </a:solidFill>
                <a:effectLst/>
                <a:latin typeface="BlinkMacSystemFont"/>
              </a:rPr>
              <a:t> K. </a:t>
            </a:r>
            <a:r>
              <a:rPr lang="it-IT" sz="1200" b="0" i="0" dirty="0" err="1">
                <a:solidFill>
                  <a:srgbClr val="212121"/>
                </a:solidFill>
                <a:effectLst/>
                <a:latin typeface="BlinkMacSystemFont"/>
              </a:rPr>
              <a:t>Role</a:t>
            </a:r>
            <a:r>
              <a:rPr lang="it-IT" sz="1200" b="0" i="0" dirty="0">
                <a:solidFill>
                  <a:srgbClr val="212121"/>
                </a:solidFill>
                <a:effectLst/>
                <a:latin typeface="BlinkMacSystemFont"/>
              </a:rPr>
              <a:t> of </a:t>
            </a:r>
            <a:r>
              <a:rPr lang="it-IT" sz="1200" b="0" i="0" dirty="0" err="1">
                <a:solidFill>
                  <a:srgbClr val="212121"/>
                </a:solidFill>
                <a:effectLst/>
                <a:latin typeface="BlinkMacSystemFont"/>
              </a:rPr>
              <a:t>obesity-related</a:t>
            </a:r>
            <a:r>
              <a:rPr lang="it-IT" sz="1200" b="0" i="0" dirty="0">
                <a:solidFill>
                  <a:srgbClr val="212121"/>
                </a:solidFill>
                <a:effectLst/>
                <a:latin typeface="BlinkMacSystemFont"/>
              </a:rPr>
              <a:t> </a:t>
            </a:r>
            <a:r>
              <a:rPr lang="it-IT" sz="1200" b="0" i="0" dirty="0" err="1">
                <a:solidFill>
                  <a:srgbClr val="212121"/>
                </a:solidFill>
                <a:effectLst/>
                <a:latin typeface="BlinkMacSystemFont"/>
              </a:rPr>
              <a:t>anthropometric</a:t>
            </a:r>
            <a:r>
              <a:rPr lang="it-IT" sz="1200" b="0" i="0" dirty="0">
                <a:solidFill>
                  <a:srgbClr val="212121"/>
                </a:solidFill>
                <a:effectLst/>
                <a:latin typeface="BlinkMacSystemFont"/>
              </a:rPr>
              <a:t> </a:t>
            </a:r>
            <a:r>
              <a:rPr lang="it-IT" sz="1200" b="0" i="0" dirty="0" err="1">
                <a:solidFill>
                  <a:srgbClr val="212121"/>
                </a:solidFill>
                <a:effectLst/>
                <a:latin typeface="BlinkMacSystemFont"/>
              </a:rPr>
              <a:t>indicators</a:t>
            </a:r>
            <a:r>
              <a:rPr lang="it-IT" sz="1200" b="0" i="0" dirty="0">
                <a:solidFill>
                  <a:srgbClr val="212121"/>
                </a:solidFill>
                <a:effectLst/>
                <a:latin typeface="BlinkMacSystemFont"/>
              </a:rPr>
              <a:t> on cognitive </a:t>
            </a:r>
            <a:r>
              <a:rPr lang="it-IT" sz="1200" b="0" i="0" dirty="0" err="1">
                <a:solidFill>
                  <a:srgbClr val="212121"/>
                </a:solidFill>
                <a:effectLst/>
                <a:latin typeface="BlinkMacSystemFont"/>
              </a:rPr>
              <a:t>function</a:t>
            </a:r>
            <a:r>
              <a:rPr lang="it-IT" sz="1200" b="0" i="0" dirty="0">
                <a:solidFill>
                  <a:srgbClr val="212121"/>
                </a:solidFill>
                <a:effectLst/>
                <a:latin typeface="BlinkMacSystemFont"/>
              </a:rPr>
              <a:t> in obese </a:t>
            </a:r>
            <a:r>
              <a:rPr lang="it-IT" sz="1200" b="0" i="0" dirty="0" err="1">
                <a:solidFill>
                  <a:srgbClr val="212121"/>
                </a:solidFill>
                <a:effectLst/>
                <a:latin typeface="BlinkMacSystemFont"/>
              </a:rPr>
              <a:t>older</a:t>
            </a:r>
            <a:r>
              <a:rPr lang="it-IT" sz="1200" b="0" i="0" dirty="0">
                <a:solidFill>
                  <a:srgbClr val="212121"/>
                </a:solidFill>
                <a:effectLst/>
                <a:latin typeface="BlinkMacSystemFont"/>
              </a:rPr>
              <a:t> </a:t>
            </a:r>
            <a:r>
              <a:rPr lang="it-IT" sz="1200" b="0" i="0" dirty="0" err="1">
                <a:solidFill>
                  <a:srgbClr val="212121"/>
                </a:solidFill>
                <a:effectLst/>
                <a:latin typeface="BlinkMacSystemFont"/>
              </a:rPr>
              <a:t>adults</a:t>
            </a:r>
            <a:r>
              <a:rPr lang="it-IT" sz="1200" b="0" i="0" dirty="0">
                <a:solidFill>
                  <a:srgbClr val="212121"/>
                </a:solidFill>
                <a:effectLst/>
                <a:latin typeface="BlinkMacSystemFont"/>
              </a:rPr>
              <a:t>: A </a:t>
            </a:r>
            <a:r>
              <a:rPr lang="it-IT" sz="1200" b="0" i="0" dirty="0" err="1">
                <a:solidFill>
                  <a:srgbClr val="212121"/>
                </a:solidFill>
                <a:effectLst/>
                <a:latin typeface="BlinkMacSystemFont"/>
              </a:rPr>
              <a:t>systematic</a:t>
            </a:r>
            <a:r>
              <a:rPr lang="it-IT" sz="1200" b="0" i="0" dirty="0">
                <a:solidFill>
                  <a:srgbClr val="212121"/>
                </a:solidFill>
                <a:effectLst/>
                <a:latin typeface="BlinkMacSystemFont"/>
              </a:rPr>
              <a:t> review and meta-</a:t>
            </a:r>
            <a:r>
              <a:rPr lang="it-IT" sz="1200" b="0" i="0" dirty="0" err="1">
                <a:solidFill>
                  <a:srgbClr val="212121"/>
                </a:solidFill>
                <a:effectLst/>
                <a:latin typeface="BlinkMacSystemFont"/>
              </a:rPr>
              <a:t>analysis</a:t>
            </a:r>
            <a:r>
              <a:rPr lang="it-IT" sz="1200" b="0" i="0" dirty="0">
                <a:solidFill>
                  <a:srgbClr val="212121"/>
                </a:solidFill>
                <a:effectLst/>
                <a:latin typeface="BlinkMacSystemFont"/>
              </a:rPr>
              <a:t>. Public Health. 2025 Apr;241:60-68</a:t>
            </a:r>
          </a:p>
          <a:p>
            <a:pPr marL="171450" indent="-171450">
              <a:buFont typeface="Arial" panose="020B0604020202020204" pitchFamily="34" charset="0"/>
              <a:buChar char="•"/>
            </a:pPr>
            <a:r>
              <a:rPr lang="en-US" sz="1200" b="0" i="0" dirty="0">
                <a:solidFill>
                  <a:srgbClr val="212121"/>
                </a:solidFill>
                <a:effectLst/>
                <a:latin typeface="BlinkMacSystemFont"/>
              </a:rPr>
              <a:t>Smith E, Hay P, Campbell L, </a:t>
            </a:r>
            <a:r>
              <a:rPr lang="en-US" sz="1200" b="0" i="0" dirty="0" err="1">
                <a:solidFill>
                  <a:srgbClr val="212121"/>
                </a:solidFill>
                <a:effectLst/>
                <a:latin typeface="BlinkMacSystemFont"/>
              </a:rPr>
              <a:t>Trollor</a:t>
            </a:r>
            <a:r>
              <a:rPr lang="en-US" sz="1200" b="0" i="0" dirty="0">
                <a:solidFill>
                  <a:srgbClr val="212121"/>
                </a:solidFill>
                <a:effectLst/>
                <a:latin typeface="BlinkMacSystemFont"/>
              </a:rPr>
              <a:t> JN. A review of the association between obesity and cognitive function across the lifespan: implications for novel approaches to prevention and treatment. </a:t>
            </a:r>
            <a:r>
              <a:rPr lang="en-US" sz="1200" b="0" i="0" dirty="0" err="1">
                <a:solidFill>
                  <a:srgbClr val="212121"/>
                </a:solidFill>
                <a:effectLst/>
                <a:latin typeface="BlinkMacSystemFont"/>
              </a:rPr>
              <a:t>Obes</a:t>
            </a:r>
            <a:r>
              <a:rPr lang="en-US" sz="1200" b="0" i="0" dirty="0">
                <a:solidFill>
                  <a:srgbClr val="212121"/>
                </a:solidFill>
                <a:effectLst/>
                <a:latin typeface="BlinkMacSystemFont"/>
              </a:rPr>
              <a:t> Rev. 2011 Sep;12(9):740-55</a:t>
            </a:r>
            <a:endParaRPr lang="it-IT" sz="1200" b="0" i="0" dirty="0">
              <a:solidFill>
                <a:srgbClr val="212121"/>
              </a:solidFill>
              <a:effectLst/>
              <a:latin typeface="BlinkMacSystemFont"/>
            </a:endParaRPr>
          </a:p>
          <a:p>
            <a:pPr marL="171450" indent="-171450">
              <a:buFont typeface="Arial" panose="020B0604020202020204" pitchFamily="34" charset="0"/>
              <a:buChar char="•"/>
            </a:pPr>
            <a:r>
              <a:rPr lang="it-IT" sz="1200" b="0" i="0" dirty="0">
                <a:solidFill>
                  <a:srgbClr val="212121"/>
                </a:solidFill>
                <a:effectLst/>
                <a:latin typeface="BlinkMacSystemFont"/>
              </a:rPr>
              <a:t>Wei S, Nguyen TT, Zhang Y, Ryu D, </a:t>
            </a:r>
            <a:r>
              <a:rPr lang="it-IT" sz="1200" b="0" i="0" dirty="0" err="1">
                <a:solidFill>
                  <a:srgbClr val="212121"/>
                </a:solidFill>
                <a:effectLst/>
                <a:latin typeface="BlinkMacSystemFont"/>
              </a:rPr>
              <a:t>Gariani</a:t>
            </a:r>
            <a:r>
              <a:rPr lang="it-IT" sz="1200" b="0" i="0" dirty="0">
                <a:solidFill>
                  <a:srgbClr val="212121"/>
                </a:solidFill>
                <a:effectLst/>
                <a:latin typeface="BlinkMacSystemFont"/>
              </a:rPr>
              <a:t> K. </a:t>
            </a:r>
            <a:r>
              <a:rPr lang="it-IT" sz="1200" b="0" i="0" dirty="0" err="1">
                <a:solidFill>
                  <a:srgbClr val="212121"/>
                </a:solidFill>
                <a:effectLst/>
                <a:latin typeface="BlinkMacSystemFont"/>
              </a:rPr>
              <a:t>Sarcopenic</a:t>
            </a:r>
            <a:r>
              <a:rPr lang="it-IT" sz="1200" b="0" i="0" dirty="0">
                <a:solidFill>
                  <a:srgbClr val="212121"/>
                </a:solidFill>
                <a:effectLst/>
                <a:latin typeface="BlinkMacSystemFont"/>
              </a:rPr>
              <a:t> </a:t>
            </a:r>
            <a:r>
              <a:rPr lang="it-IT" sz="1200" b="0" i="0" dirty="0" err="1">
                <a:solidFill>
                  <a:srgbClr val="212121"/>
                </a:solidFill>
                <a:effectLst/>
                <a:latin typeface="BlinkMacSystemFont"/>
              </a:rPr>
              <a:t>obesity</a:t>
            </a:r>
            <a:r>
              <a:rPr lang="it-IT" sz="1200" b="0" i="0" dirty="0">
                <a:solidFill>
                  <a:srgbClr val="212121"/>
                </a:solidFill>
                <a:effectLst/>
                <a:latin typeface="BlinkMacSystemFont"/>
              </a:rPr>
              <a:t>: </a:t>
            </a:r>
            <a:r>
              <a:rPr lang="it-IT" sz="1200" b="0" i="0" dirty="0" err="1">
                <a:solidFill>
                  <a:srgbClr val="212121"/>
                </a:solidFill>
                <a:effectLst/>
                <a:latin typeface="BlinkMacSystemFont"/>
              </a:rPr>
              <a:t>epidemiology</a:t>
            </a:r>
            <a:r>
              <a:rPr lang="it-IT" sz="1200" b="0" i="0" dirty="0">
                <a:solidFill>
                  <a:srgbClr val="212121"/>
                </a:solidFill>
                <a:effectLst/>
                <a:latin typeface="BlinkMacSystemFont"/>
              </a:rPr>
              <a:t>, </a:t>
            </a:r>
            <a:r>
              <a:rPr lang="it-IT" sz="1200" b="0" i="0" dirty="0" err="1">
                <a:solidFill>
                  <a:srgbClr val="212121"/>
                </a:solidFill>
                <a:effectLst/>
                <a:latin typeface="BlinkMacSystemFont"/>
              </a:rPr>
              <a:t>pathophysiology</a:t>
            </a:r>
            <a:r>
              <a:rPr lang="it-IT" sz="1200" b="0" i="0" dirty="0">
                <a:solidFill>
                  <a:srgbClr val="212121"/>
                </a:solidFill>
                <a:effectLst/>
                <a:latin typeface="BlinkMacSystemFont"/>
              </a:rPr>
              <a:t>, </a:t>
            </a:r>
            <a:r>
              <a:rPr lang="it-IT" sz="1200" b="0" i="0" dirty="0" err="1">
                <a:solidFill>
                  <a:srgbClr val="212121"/>
                </a:solidFill>
                <a:effectLst/>
                <a:latin typeface="BlinkMacSystemFont"/>
              </a:rPr>
              <a:t>cardiovascular</a:t>
            </a:r>
            <a:r>
              <a:rPr lang="it-IT" sz="1200" b="0" i="0" dirty="0">
                <a:solidFill>
                  <a:srgbClr val="212121"/>
                </a:solidFill>
                <a:effectLst/>
                <a:latin typeface="BlinkMacSystemFont"/>
              </a:rPr>
              <a:t> </a:t>
            </a:r>
            <a:r>
              <a:rPr lang="it-IT" sz="1200" b="0" i="0" dirty="0" err="1">
                <a:solidFill>
                  <a:srgbClr val="212121"/>
                </a:solidFill>
                <a:effectLst/>
                <a:latin typeface="BlinkMacSystemFont"/>
              </a:rPr>
              <a:t>disease</a:t>
            </a:r>
            <a:r>
              <a:rPr lang="it-IT" sz="1200" b="0" i="0" dirty="0">
                <a:solidFill>
                  <a:srgbClr val="212121"/>
                </a:solidFill>
                <a:effectLst/>
                <a:latin typeface="BlinkMacSystemFont"/>
              </a:rPr>
              <a:t>, </a:t>
            </a:r>
            <a:r>
              <a:rPr lang="it-IT" sz="1200" b="0" i="0" dirty="0" err="1">
                <a:solidFill>
                  <a:srgbClr val="212121"/>
                </a:solidFill>
                <a:effectLst/>
                <a:latin typeface="BlinkMacSystemFont"/>
              </a:rPr>
              <a:t>mortality</a:t>
            </a:r>
            <a:r>
              <a:rPr lang="it-IT" sz="1200" b="0" i="0" dirty="0">
                <a:solidFill>
                  <a:srgbClr val="212121"/>
                </a:solidFill>
                <a:effectLst/>
                <a:latin typeface="BlinkMacSystemFont"/>
              </a:rPr>
              <a:t>, and management. Front </a:t>
            </a:r>
            <a:r>
              <a:rPr lang="it-IT" sz="1200" b="0" i="0" dirty="0" err="1">
                <a:solidFill>
                  <a:srgbClr val="212121"/>
                </a:solidFill>
                <a:effectLst/>
                <a:latin typeface="BlinkMacSystemFont"/>
              </a:rPr>
              <a:t>Endocrinol</a:t>
            </a:r>
            <a:r>
              <a:rPr lang="it-IT" sz="1200" b="0" i="0" dirty="0">
                <a:solidFill>
                  <a:srgbClr val="212121"/>
                </a:solidFill>
                <a:effectLst/>
                <a:latin typeface="BlinkMacSystemFont"/>
              </a:rPr>
              <a:t> (Lausanne). 2023 </a:t>
            </a:r>
            <a:r>
              <a:rPr lang="it-IT" sz="1200" b="0" i="0" dirty="0" err="1">
                <a:solidFill>
                  <a:srgbClr val="212121"/>
                </a:solidFill>
                <a:effectLst/>
                <a:latin typeface="BlinkMacSystemFont"/>
              </a:rPr>
              <a:t>Jun</a:t>
            </a:r>
            <a:r>
              <a:rPr lang="it-IT" sz="1200" b="0" i="0" dirty="0">
                <a:solidFill>
                  <a:srgbClr val="212121"/>
                </a:solidFill>
                <a:effectLst/>
                <a:latin typeface="BlinkMacSystemFont"/>
              </a:rPr>
              <a:t> 30;14:1185221</a:t>
            </a:r>
          </a:p>
          <a:p>
            <a:pPr marL="171450" indent="-171450">
              <a:buFont typeface="Arial" panose="020B0604020202020204" pitchFamily="34" charset="0"/>
              <a:buChar char="•"/>
            </a:pPr>
            <a:r>
              <a:rPr lang="en-US" sz="1200" b="0" i="0" dirty="0">
                <a:solidFill>
                  <a:srgbClr val="212121"/>
                </a:solidFill>
                <a:effectLst/>
                <a:latin typeface="BlinkMacSystemFont"/>
              </a:rPr>
              <a:t>Dye L, Boyle NB, Champ C, Lawton C. The relationship between obesity and cognitive health and decline. Proc </a:t>
            </a:r>
            <a:r>
              <a:rPr lang="en-US" sz="1200" b="0" i="0" dirty="0" err="1">
                <a:solidFill>
                  <a:srgbClr val="212121"/>
                </a:solidFill>
                <a:effectLst/>
                <a:latin typeface="BlinkMacSystemFont"/>
              </a:rPr>
              <a:t>Nutr</a:t>
            </a:r>
            <a:r>
              <a:rPr lang="en-US" sz="1200" b="0" i="0" dirty="0">
                <a:solidFill>
                  <a:srgbClr val="212121"/>
                </a:solidFill>
                <a:effectLst/>
                <a:latin typeface="BlinkMacSystemFont"/>
              </a:rPr>
              <a:t> Soc. 2017 Nov;76(4):443-454</a:t>
            </a:r>
          </a:p>
          <a:p>
            <a:pPr marL="171450" indent="-171450">
              <a:buFont typeface="Arial" panose="020B0604020202020204" pitchFamily="34" charset="0"/>
              <a:buChar char="•"/>
            </a:pPr>
            <a:r>
              <a:rPr lang="en-US" sz="1200" b="0" i="0" dirty="0">
                <a:solidFill>
                  <a:srgbClr val="212121"/>
                </a:solidFill>
                <a:effectLst/>
                <a:latin typeface="BlinkMacSystemFont"/>
              </a:rPr>
              <a:t>Selman A, Burns S, Reddy AP, Culberson J, Reddy PH. The Role of Obesity and Diabetes in Dementia. Int J Mol Sci. 2022 Aug 17;23(16):9267</a:t>
            </a:r>
          </a:p>
          <a:p>
            <a:pPr marL="171450" indent="-171450">
              <a:buFont typeface="Arial" panose="020B0604020202020204" pitchFamily="34" charset="0"/>
              <a:buChar char="•"/>
            </a:pPr>
            <a:r>
              <a:rPr lang="en-US" sz="1200" b="0" i="0" dirty="0">
                <a:solidFill>
                  <a:srgbClr val="212121"/>
                </a:solidFill>
                <a:effectLst/>
                <a:latin typeface="BlinkMacSystemFont"/>
              </a:rPr>
              <a:t>Le Thuc O, García-Cáceres C. Obesity-induced inflammation: connecting the periphery to the brain. Nat </a:t>
            </a:r>
            <a:r>
              <a:rPr lang="en-US" sz="1200" b="0" i="0" dirty="0" err="1">
                <a:solidFill>
                  <a:srgbClr val="212121"/>
                </a:solidFill>
                <a:effectLst/>
                <a:latin typeface="BlinkMacSystemFont"/>
              </a:rPr>
              <a:t>Metab</a:t>
            </a:r>
            <a:r>
              <a:rPr lang="en-US" sz="1200" b="0" i="0" dirty="0">
                <a:solidFill>
                  <a:srgbClr val="212121"/>
                </a:solidFill>
                <a:effectLst/>
                <a:latin typeface="BlinkMacSystemFont"/>
              </a:rPr>
              <a:t>. 2024 Jul;6(7):1237-1252</a:t>
            </a:r>
          </a:p>
          <a:p>
            <a:pPr marL="171450" indent="-171450">
              <a:buFont typeface="Arial" panose="020B0604020202020204" pitchFamily="34" charset="0"/>
              <a:buChar char="•"/>
            </a:pPr>
            <a:r>
              <a:rPr lang="it-IT" sz="1200" b="0" i="0" dirty="0">
                <a:solidFill>
                  <a:srgbClr val="212121"/>
                </a:solidFill>
                <a:effectLst/>
                <a:latin typeface="BlinkMacSystemFont"/>
              </a:rPr>
              <a:t>Wong Zhang DE, Tran V, Vinh A, </a:t>
            </a:r>
            <a:r>
              <a:rPr lang="it-IT" sz="1200" b="0" i="0" dirty="0" err="1">
                <a:solidFill>
                  <a:srgbClr val="212121"/>
                </a:solidFill>
                <a:effectLst/>
                <a:latin typeface="BlinkMacSystemFont"/>
              </a:rPr>
              <a:t>Dinh</a:t>
            </a:r>
            <a:r>
              <a:rPr lang="it-IT" sz="1200" b="0" i="0" dirty="0">
                <a:solidFill>
                  <a:srgbClr val="212121"/>
                </a:solidFill>
                <a:effectLst/>
                <a:latin typeface="BlinkMacSystemFont"/>
              </a:rPr>
              <a:t> QN, Drummond GR, </a:t>
            </a:r>
            <a:r>
              <a:rPr lang="it-IT" sz="1200" b="0" i="0" dirty="0" err="1">
                <a:solidFill>
                  <a:srgbClr val="212121"/>
                </a:solidFill>
                <a:effectLst/>
                <a:latin typeface="BlinkMacSystemFont"/>
              </a:rPr>
              <a:t>Sobey</a:t>
            </a:r>
            <a:r>
              <a:rPr lang="it-IT" sz="1200" b="0" i="0" dirty="0">
                <a:solidFill>
                  <a:srgbClr val="212121"/>
                </a:solidFill>
                <a:effectLst/>
                <a:latin typeface="BlinkMacSystemFont"/>
              </a:rPr>
              <a:t> CG, </a:t>
            </a:r>
            <a:r>
              <a:rPr lang="it-IT" sz="1200" b="0" i="0" dirty="0" err="1">
                <a:solidFill>
                  <a:srgbClr val="212121"/>
                </a:solidFill>
                <a:effectLst/>
                <a:latin typeface="BlinkMacSystemFont"/>
              </a:rPr>
              <a:t>Jelinic</a:t>
            </a:r>
            <a:r>
              <a:rPr lang="it-IT" sz="1200" b="0" i="0" dirty="0">
                <a:solidFill>
                  <a:srgbClr val="212121"/>
                </a:solidFill>
                <a:effectLst/>
                <a:latin typeface="BlinkMacSystemFont"/>
              </a:rPr>
              <a:t> M, De Silva TM. </a:t>
            </a:r>
            <a:r>
              <a:rPr lang="it-IT" sz="1200" b="0" i="0" dirty="0" err="1">
                <a:solidFill>
                  <a:srgbClr val="212121"/>
                </a:solidFill>
                <a:effectLst/>
                <a:latin typeface="BlinkMacSystemFont"/>
              </a:rPr>
              <a:t>Pathophysiological</a:t>
            </a:r>
            <a:r>
              <a:rPr lang="it-IT" sz="1200" b="0" i="0" dirty="0">
                <a:solidFill>
                  <a:srgbClr val="212121"/>
                </a:solidFill>
                <a:effectLst/>
                <a:latin typeface="BlinkMacSystemFont"/>
              </a:rPr>
              <a:t> Links </a:t>
            </a:r>
            <a:r>
              <a:rPr lang="it-IT" sz="1200" b="0" i="0" dirty="0" err="1">
                <a:solidFill>
                  <a:srgbClr val="212121"/>
                </a:solidFill>
                <a:effectLst/>
                <a:latin typeface="BlinkMacSystemFont"/>
              </a:rPr>
              <a:t>Between</a:t>
            </a:r>
            <a:r>
              <a:rPr lang="it-IT" sz="1200" b="0" i="0" dirty="0">
                <a:solidFill>
                  <a:srgbClr val="212121"/>
                </a:solidFill>
                <a:effectLst/>
                <a:latin typeface="BlinkMacSystemFont"/>
              </a:rPr>
              <a:t> </a:t>
            </a:r>
            <a:r>
              <a:rPr lang="it-IT" sz="1200" b="0" i="0" dirty="0" err="1">
                <a:solidFill>
                  <a:srgbClr val="212121"/>
                </a:solidFill>
                <a:effectLst/>
                <a:latin typeface="BlinkMacSystemFont"/>
              </a:rPr>
              <a:t>Obesity</a:t>
            </a:r>
            <a:r>
              <a:rPr lang="it-IT" sz="1200" b="0" i="0" dirty="0">
                <a:solidFill>
                  <a:srgbClr val="212121"/>
                </a:solidFill>
                <a:effectLst/>
                <a:latin typeface="BlinkMacSystemFont"/>
              </a:rPr>
              <a:t> and </a:t>
            </a:r>
            <a:r>
              <a:rPr lang="it-IT" sz="1200" b="0" i="0" dirty="0" err="1">
                <a:solidFill>
                  <a:srgbClr val="212121"/>
                </a:solidFill>
                <a:effectLst/>
                <a:latin typeface="BlinkMacSystemFont"/>
              </a:rPr>
              <a:t>Dementia</a:t>
            </a:r>
            <a:r>
              <a:rPr lang="it-IT" sz="1200" b="0" i="0" dirty="0">
                <a:solidFill>
                  <a:srgbClr val="212121"/>
                </a:solidFill>
                <a:effectLst/>
                <a:latin typeface="BlinkMacSystemFont"/>
              </a:rPr>
              <a:t>. </a:t>
            </a:r>
            <a:r>
              <a:rPr lang="it-IT" sz="1200" b="0" i="0" dirty="0" err="1">
                <a:solidFill>
                  <a:srgbClr val="212121"/>
                </a:solidFill>
                <a:effectLst/>
                <a:latin typeface="BlinkMacSystemFont"/>
              </a:rPr>
              <a:t>Neuromolecular</a:t>
            </a:r>
            <a:r>
              <a:rPr lang="it-IT" sz="1200" b="0" i="0" dirty="0">
                <a:solidFill>
                  <a:srgbClr val="212121"/>
                </a:solidFill>
                <a:effectLst/>
                <a:latin typeface="BlinkMacSystemFont"/>
              </a:rPr>
              <a:t> </a:t>
            </a:r>
            <a:r>
              <a:rPr lang="it-IT" sz="1200" b="0" i="0" dirty="0" err="1">
                <a:solidFill>
                  <a:srgbClr val="212121"/>
                </a:solidFill>
                <a:effectLst/>
                <a:latin typeface="BlinkMacSystemFont"/>
              </a:rPr>
              <a:t>Med</a:t>
            </a:r>
            <a:r>
              <a:rPr lang="it-IT" sz="1200" b="0" i="0" dirty="0">
                <a:solidFill>
                  <a:srgbClr val="212121"/>
                </a:solidFill>
                <a:effectLst/>
                <a:latin typeface="BlinkMacSystemFont"/>
              </a:rPr>
              <a:t>. 2023 Dec;25(4):451-456 (slide 6)</a:t>
            </a:r>
          </a:p>
          <a:p>
            <a:pPr marL="171450" indent="-171450">
              <a:buFont typeface="Arial" panose="020B0604020202020204" pitchFamily="34" charset="0"/>
              <a:buChar char="•"/>
            </a:pPr>
            <a:r>
              <a:rPr lang="it-IT" sz="1200" b="0" i="0" dirty="0">
                <a:solidFill>
                  <a:srgbClr val="212121"/>
                </a:solidFill>
                <a:effectLst/>
                <a:latin typeface="BlinkMacSystemFont"/>
              </a:rPr>
              <a:t>Zhang J, Na X, Li Z, </a:t>
            </a:r>
            <a:r>
              <a:rPr lang="it-IT" sz="1200" b="0" i="0" dirty="0" err="1">
                <a:solidFill>
                  <a:srgbClr val="212121"/>
                </a:solidFill>
                <a:effectLst/>
                <a:latin typeface="BlinkMacSystemFont"/>
              </a:rPr>
              <a:t>Ji</a:t>
            </a:r>
            <a:r>
              <a:rPr lang="it-IT" sz="1200" b="0" i="0" dirty="0">
                <a:solidFill>
                  <a:srgbClr val="212121"/>
                </a:solidFill>
                <a:effectLst/>
                <a:latin typeface="BlinkMacSystemFont"/>
              </a:rPr>
              <a:t> JS, Li G, Yang H, Yang Y, Tan Y, Zhang J, </a:t>
            </a:r>
            <a:r>
              <a:rPr lang="it-IT" sz="1200" b="0" i="0" dirty="0" err="1">
                <a:solidFill>
                  <a:srgbClr val="212121"/>
                </a:solidFill>
                <a:effectLst/>
                <a:latin typeface="BlinkMacSystemFont"/>
              </a:rPr>
              <a:t>Xi</a:t>
            </a:r>
            <a:r>
              <a:rPr lang="it-IT" sz="1200" b="0" i="0" dirty="0">
                <a:solidFill>
                  <a:srgbClr val="212121"/>
                </a:solidFill>
                <a:effectLst/>
                <a:latin typeface="BlinkMacSystemFont"/>
              </a:rPr>
              <a:t> M, Su D, Zeng H, </a:t>
            </a:r>
            <a:r>
              <a:rPr lang="it-IT" sz="1200" b="0" i="0" dirty="0" err="1">
                <a:solidFill>
                  <a:srgbClr val="212121"/>
                </a:solidFill>
                <a:effectLst/>
                <a:latin typeface="BlinkMacSystemFont"/>
              </a:rPr>
              <a:t>Wu</a:t>
            </a:r>
            <a:r>
              <a:rPr lang="it-IT" sz="1200" b="0" i="0" dirty="0">
                <a:solidFill>
                  <a:srgbClr val="212121"/>
                </a:solidFill>
                <a:effectLst/>
                <a:latin typeface="BlinkMacSystemFont"/>
              </a:rPr>
              <a:t> L, Zhao A. </a:t>
            </a:r>
            <a:r>
              <a:rPr lang="it-IT" sz="1200" b="0" i="0" dirty="0" err="1">
                <a:solidFill>
                  <a:srgbClr val="212121"/>
                </a:solidFill>
                <a:effectLst/>
                <a:latin typeface="BlinkMacSystemFont"/>
              </a:rPr>
              <a:t>Sarcopenic</a:t>
            </a:r>
            <a:r>
              <a:rPr lang="it-IT" sz="1200" b="0" i="0" dirty="0">
                <a:solidFill>
                  <a:srgbClr val="212121"/>
                </a:solidFill>
                <a:effectLst/>
                <a:latin typeface="BlinkMacSystemFont"/>
              </a:rPr>
              <a:t> </a:t>
            </a:r>
            <a:r>
              <a:rPr lang="it-IT" sz="1200" b="0" i="0" dirty="0" err="1">
                <a:solidFill>
                  <a:srgbClr val="212121"/>
                </a:solidFill>
                <a:effectLst/>
                <a:latin typeface="BlinkMacSystemFont"/>
              </a:rPr>
              <a:t>obesity</a:t>
            </a:r>
            <a:r>
              <a:rPr lang="it-IT" sz="1200" b="0" i="0" dirty="0">
                <a:solidFill>
                  <a:srgbClr val="212121"/>
                </a:solidFill>
                <a:effectLst/>
                <a:latin typeface="BlinkMacSystemFont"/>
              </a:rPr>
              <a:t> </a:t>
            </a:r>
            <a:r>
              <a:rPr lang="it-IT" sz="1200" b="0" i="0" dirty="0" err="1">
                <a:solidFill>
                  <a:srgbClr val="212121"/>
                </a:solidFill>
                <a:effectLst/>
                <a:latin typeface="BlinkMacSystemFont"/>
              </a:rPr>
              <a:t>is</a:t>
            </a:r>
            <a:r>
              <a:rPr lang="it-IT" sz="1200" b="0" i="0" dirty="0">
                <a:solidFill>
                  <a:srgbClr val="212121"/>
                </a:solidFill>
                <a:effectLst/>
                <a:latin typeface="BlinkMacSystemFont"/>
              </a:rPr>
              <a:t> part of </a:t>
            </a:r>
            <a:r>
              <a:rPr lang="it-IT" sz="1200" b="0" i="0" dirty="0" err="1">
                <a:solidFill>
                  <a:srgbClr val="212121"/>
                </a:solidFill>
                <a:effectLst/>
                <a:latin typeface="BlinkMacSystemFont"/>
              </a:rPr>
              <a:t>obesity</a:t>
            </a:r>
            <a:r>
              <a:rPr lang="it-IT" sz="1200" b="0" i="0" dirty="0">
                <a:solidFill>
                  <a:srgbClr val="212121"/>
                </a:solidFill>
                <a:effectLst/>
                <a:latin typeface="BlinkMacSystemFont"/>
              </a:rPr>
              <a:t> </a:t>
            </a:r>
            <a:r>
              <a:rPr lang="it-IT" sz="1200" b="0" i="0" dirty="0" err="1">
                <a:solidFill>
                  <a:srgbClr val="212121"/>
                </a:solidFill>
                <a:effectLst/>
                <a:latin typeface="BlinkMacSystemFont"/>
              </a:rPr>
              <a:t>paradox</a:t>
            </a:r>
            <a:r>
              <a:rPr lang="it-IT" sz="1200" b="0" i="0" dirty="0">
                <a:solidFill>
                  <a:srgbClr val="212121"/>
                </a:solidFill>
                <a:effectLst/>
                <a:latin typeface="BlinkMacSystemFont"/>
              </a:rPr>
              <a:t> in </a:t>
            </a:r>
            <a:r>
              <a:rPr lang="it-IT" sz="1200" b="0" i="0" dirty="0" err="1">
                <a:solidFill>
                  <a:srgbClr val="212121"/>
                </a:solidFill>
                <a:effectLst/>
                <a:latin typeface="BlinkMacSystemFont"/>
              </a:rPr>
              <a:t>dementia</a:t>
            </a:r>
            <a:r>
              <a:rPr lang="it-IT" sz="1200" b="0" i="0" dirty="0">
                <a:solidFill>
                  <a:srgbClr val="212121"/>
                </a:solidFill>
                <a:effectLst/>
                <a:latin typeface="BlinkMacSystemFont"/>
              </a:rPr>
              <a:t> </a:t>
            </a:r>
            <a:r>
              <a:rPr lang="it-IT" sz="1200" b="0" i="0" dirty="0" err="1">
                <a:solidFill>
                  <a:srgbClr val="212121"/>
                </a:solidFill>
                <a:effectLst/>
                <a:latin typeface="BlinkMacSystemFont"/>
              </a:rPr>
              <a:t>development</a:t>
            </a:r>
            <a:r>
              <a:rPr lang="it-IT" sz="1200" b="0" i="0" dirty="0">
                <a:solidFill>
                  <a:srgbClr val="212121"/>
                </a:solidFill>
                <a:effectLst/>
                <a:latin typeface="BlinkMacSystemFont"/>
              </a:rPr>
              <a:t>: </a:t>
            </a:r>
            <a:r>
              <a:rPr lang="it-IT" sz="1200" b="0" i="0" dirty="0" err="1">
                <a:solidFill>
                  <a:srgbClr val="212121"/>
                </a:solidFill>
                <a:effectLst/>
                <a:latin typeface="BlinkMacSystemFont"/>
              </a:rPr>
              <a:t>evidence</a:t>
            </a:r>
            <a:r>
              <a:rPr lang="it-IT" sz="1200" b="0" i="0" dirty="0">
                <a:solidFill>
                  <a:srgbClr val="212121"/>
                </a:solidFill>
                <a:effectLst/>
                <a:latin typeface="BlinkMacSystemFont"/>
              </a:rPr>
              <a:t> from a </a:t>
            </a:r>
            <a:r>
              <a:rPr lang="it-IT" sz="1200" b="0" i="0" dirty="0" err="1">
                <a:solidFill>
                  <a:srgbClr val="212121"/>
                </a:solidFill>
                <a:effectLst/>
                <a:latin typeface="BlinkMacSystemFont"/>
              </a:rPr>
              <a:t>population-based</a:t>
            </a:r>
            <a:r>
              <a:rPr lang="it-IT" sz="1200" b="0" i="0" dirty="0">
                <a:solidFill>
                  <a:srgbClr val="212121"/>
                </a:solidFill>
                <a:effectLst/>
                <a:latin typeface="BlinkMacSystemFont"/>
              </a:rPr>
              <a:t> </a:t>
            </a:r>
            <a:r>
              <a:rPr lang="it-IT" sz="1200" b="0" i="0" dirty="0" err="1">
                <a:solidFill>
                  <a:srgbClr val="212121"/>
                </a:solidFill>
                <a:effectLst/>
                <a:latin typeface="BlinkMacSystemFont"/>
              </a:rPr>
              <a:t>cohort</a:t>
            </a:r>
            <a:r>
              <a:rPr lang="it-IT" sz="1200" b="0" i="0" dirty="0">
                <a:solidFill>
                  <a:srgbClr val="212121"/>
                </a:solidFill>
                <a:effectLst/>
                <a:latin typeface="BlinkMacSystemFont"/>
              </a:rPr>
              <a:t> study. BMC </a:t>
            </a:r>
            <a:r>
              <a:rPr lang="it-IT" sz="1200" b="0" i="0" dirty="0" err="1">
                <a:solidFill>
                  <a:srgbClr val="212121"/>
                </a:solidFill>
                <a:effectLst/>
                <a:latin typeface="BlinkMacSystemFont"/>
              </a:rPr>
              <a:t>Med</a:t>
            </a:r>
            <a:r>
              <a:rPr lang="it-IT" sz="1200" b="0" i="0" dirty="0">
                <a:solidFill>
                  <a:srgbClr val="212121"/>
                </a:solidFill>
                <a:effectLst/>
                <a:latin typeface="BlinkMacSystemFont"/>
              </a:rPr>
              <a:t>. 2024 Mar 22;22(1):133</a:t>
            </a:r>
            <a:endParaRPr lang="it-IT" sz="1200" dirty="0">
              <a:solidFill>
                <a:srgbClr val="212121"/>
              </a:solidFill>
              <a:latin typeface="BlinkMacSystemFont"/>
            </a:endParaRPr>
          </a:p>
          <a:p>
            <a:pPr marL="171450" indent="-171450">
              <a:buFont typeface="Arial" panose="020B0604020202020204" pitchFamily="34" charset="0"/>
              <a:buChar char="•"/>
            </a:pPr>
            <a:r>
              <a:rPr lang="it-IT" sz="1200" b="0" i="0" dirty="0">
                <a:solidFill>
                  <a:srgbClr val="212121"/>
                </a:solidFill>
                <a:effectLst/>
                <a:latin typeface="BlinkMacSystemFont"/>
              </a:rPr>
              <a:t>Natale G, Zhang Y, </a:t>
            </a:r>
            <a:r>
              <a:rPr lang="it-IT" sz="1200" b="0" i="0" dirty="0" err="1">
                <a:solidFill>
                  <a:srgbClr val="212121"/>
                </a:solidFill>
                <a:effectLst/>
                <a:latin typeface="BlinkMacSystemFont"/>
              </a:rPr>
              <a:t>Hanes</a:t>
            </a:r>
            <a:r>
              <a:rPr lang="it-IT" sz="1200" b="0" i="0" dirty="0">
                <a:solidFill>
                  <a:srgbClr val="212121"/>
                </a:solidFill>
                <a:effectLst/>
                <a:latin typeface="BlinkMacSystemFont"/>
              </a:rPr>
              <a:t> DW, </a:t>
            </a:r>
            <a:r>
              <a:rPr lang="it-IT" sz="1200" b="0" i="0" dirty="0" err="1">
                <a:solidFill>
                  <a:srgbClr val="212121"/>
                </a:solidFill>
                <a:effectLst/>
                <a:latin typeface="BlinkMacSystemFont"/>
              </a:rPr>
              <a:t>Clouston</a:t>
            </a:r>
            <a:r>
              <a:rPr lang="it-IT" sz="1200" b="0" i="0" dirty="0">
                <a:solidFill>
                  <a:srgbClr val="212121"/>
                </a:solidFill>
                <a:effectLst/>
                <a:latin typeface="BlinkMacSystemFont"/>
              </a:rPr>
              <a:t> SA. </a:t>
            </a:r>
            <a:r>
              <a:rPr lang="it-IT" sz="1200" b="0" i="0" dirty="0" err="1">
                <a:solidFill>
                  <a:srgbClr val="212121"/>
                </a:solidFill>
                <a:effectLst/>
                <a:latin typeface="BlinkMacSystemFont"/>
              </a:rPr>
              <a:t>Obesity</a:t>
            </a:r>
            <a:r>
              <a:rPr lang="it-IT" sz="1200" b="0" i="0" dirty="0">
                <a:solidFill>
                  <a:srgbClr val="212121"/>
                </a:solidFill>
                <a:effectLst/>
                <a:latin typeface="BlinkMacSystemFont"/>
              </a:rPr>
              <a:t> in Late-Life </a:t>
            </a:r>
            <a:r>
              <a:rPr lang="it-IT" sz="1200" b="0" i="0" dirty="0" err="1">
                <a:solidFill>
                  <a:srgbClr val="212121"/>
                </a:solidFill>
                <a:effectLst/>
                <a:latin typeface="BlinkMacSystemFont"/>
              </a:rPr>
              <a:t>as</a:t>
            </a:r>
            <a:r>
              <a:rPr lang="it-IT" sz="1200" b="0" i="0" dirty="0">
                <a:solidFill>
                  <a:srgbClr val="212121"/>
                </a:solidFill>
                <a:effectLst/>
                <a:latin typeface="BlinkMacSystemFont"/>
              </a:rPr>
              <a:t> a </a:t>
            </a:r>
            <a:r>
              <a:rPr lang="it-IT" sz="1200" b="0" i="0" dirty="0" err="1">
                <a:solidFill>
                  <a:srgbClr val="212121"/>
                </a:solidFill>
                <a:effectLst/>
                <a:latin typeface="BlinkMacSystemFont"/>
              </a:rPr>
              <a:t>Protective</a:t>
            </a:r>
            <a:r>
              <a:rPr lang="it-IT" sz="1200" b="0" i="0" dirty="0">
                <a:solidFill>
                  <a:srgbClr val="212121"/>
                </a:solidFill>
                <a:effectLst/>
                <a:latin typeface="BlinkMacSystemFont"/>
              </a:rPr>
              <a:t> </a:t>
            </a:r>
            <a:r>
              <a:rPr lang="it-IT" sz="1200" b="0" i="0" dirty="0" err="1">
                <a:solidFill>
                  <a:srgbClr val="212121"/>
                </a:solidFill>
                <a:effectLst/>
                <a:latin typeface="BlinkMacSystemFont"/>
              </a:rPr>
              <a:t>Factor</a:t>
            </a:r>
            <a:r>
              <a:rPr lang="it-IT" sz="1200" b="0" i="0" dirty="0">
                <a:solidFill>
                  <a:srgbClr val="212121"/>
                </a:solidFill>
                <a:effectLst/>
                <a:latin typeface="BlinkMacSystemFont"/>
              </a:rPr>
              <a:t> </a:t>
            </a:r>
            <a:r>
              <a:rPr lang="it-IT" sz="1200" b="0" i="0" dirty="0" err="1">
                <a:solidFill>
                  <a:srgbClr val="212121"/>
                </a:solidFill>
                <a:effectLst/>
                <a:latin typeface="BlinkMacSystemFont"/>
              </a:rPr>
              <a:t>Against</a:t>
            </a:r>
            <a:r>
              <a:rPr lang="it-IT" sz="1200" b="0" i="0" dirty="0">
                <a:solidFill>
                  <a:srgbClr val="212121"/>
                </a:solidFill>
                <a:effectLst/>
                <a:latin typeface="BlinkMacSystemFont"/>
              </a:rPr>
              <a:t> </a:t>
            </a:r>
            <a:r>
              <a:rPr lang="it-IT" sz="1200" b="0" i="0" dirty="0" err="1">
                <a:solidFill>
                  <a:srgbClr val="212121"/>
                </a:solidFill>
                <a:effectLst/>
                <a:latin typeface="BlinkMacSystemFont"/>
              </a:rPr>
              <a:t>Dementia</a:t>
            </a:r>
            <a:r>
              <a:rPr lang="it-IT" sz="1200" b="0" i="0" dirty="0">
                <a:solidFill>
                  <a:srgbClr val="212121"/>
                </a:solidFill>
                <a:effectLst/>
                <a:latin typeface="BlinkMacSystemFont"/>
              </a:rPr>
              <a:t> and </a:t>
            </a:r>
            <a:r>
              <a:rPr lang="it-IT" sz="1200" b="0" i="0" dirty="0" err="1">
                <a:solidFill>
                  <a:srgbClr val="212121"/>
                </a:solidFill>
                <a:effectLst/>
                <a:latin typeface="BlinkMacSystemFont"/>
              </a:rPr>
              <a:t>Dementia-Related</a:t>
            </a:r>
            <a:r>
              <a:rPr lang="it-IT" sz="1200" b="0" i="0" dirty="0">
                <a:solidFill>
                  <a:srgbClr val="212121"/>
                </a:solidFill>
                <a:effectLst/>
                <a:latin typeface="BlinkMacSystemFont"/>
              </a:rPr>
              <a:t> </a:t>
            </a:r>
            <a:r>
              <a:rPr lang="it-IT" sz="1200" b="0" i="0" dirty="0" err="1">
                <a:solidFill>
                  <a:srgbClr val="212121"/>
                </a:solidFill>
                <a:effectLst/>
                <a:latin typeface="BlinkMacSystemFont"/>
              </a:rPr>
              <a:t>Mortality</a:t>
            </a:r>
            <a:r>
              <a:rPr lang="it-IT" sz="1200" b="0" i="0" dirty="0">
                <a:solidFill>
                  <a:srgbClr val="212121"/>
                </a:solidFill>
                <a:effectLst/>
                <a:latin typeface="BlinkMacSystemFont"/>
              </a:rPr>
              <a:t>. </a:t>
            </a:r>
            <a:r>
              <a:rPr lang="it-IT" sz="1200" b="0" i="0" dirty="0" err="1">
                <a:solidFill>
                  <a:srgbClr val="212121"/>
                </a:solidFill>
                <a:effectLst/>
                <a:latin typeface="BlinkMacSystemFont"/>
              </a:rPr>
              <a:t>Am</a:t>
            </a:r>
            <a:r>
              <a:rPr lang="it-IT" sz="1200" b="0" i="0" dirty="0">
                <a:solidFill>
                  <a:srgbClr val="212121"/>
                </a:solidFill>
                <a:effectLst/>
                <a:latin typeface="BlinkMacSystemFont"/>
              </a:rPr>
              <a:t> J </a:t>
            </a:r>
            <a:r>
              <a:rPr lang="it-IT" sz="1200" b="0" i="0" dirty="0" err="1">
                <a:solidFill>
                  <a:srgbClr val="212121"/>
                </a:solidFill>
                <a:effectLst/>
                <a:latin typeface="BlinkMacSystemFont"/>
              </a:rPr>
              <a:t>Alzheimers</a:t>
            </a:r>
            <a:r>
              <a:rPr lang="it-IT" sz="1200" b="0" i="0" dirty="0">
                <a:solidFill>
                  <a:srgbClr val="212121"/>
                </a:solidFill>
                <a:effectLst/>
                <a:latin typeface="BlinkMacSystemFont"/>
              </a:rPr>
              <a:t> </a:t>
            </a:r>
            <a:r>
              <a:rPr lang="it-IT" sz="1200" b="0" i="0" dirty="0" err="1">
                <a:solidFill>
                  <a:srgbClr val="212121"/>
                </a:solidFill>
                <a:effectLst/>
                <a:latin typeface="BlinkMacSystemFont"/>
              </a:rPr>
              <a:t>Dis</a:t>
            </a:r>
            <a:r>
              <a:rPr lang="it-IT" sz="1200" b="0" i="0" dirty="0">
                <a:solidFill>
                  <a:srgbClr val="212121"/>
                </a:solidFill>
                <a:effectLst/>
                <a:latin typeface="BlinkMacSystemFont"/>
              </a:rPr>
              <a:t> </a:t>
            </a:r>
            <a:r>
              <a:rPr lang="it-IT" sz="1200" b="0" i="0" dirty="0" err="1">
                <a:solidFill>
                  <a:srgbClr val="212121"/>
                </a:solidFill>
                <a:effectLst/>
                <a:latin typeface="BlinkMacSystemFont"/>
              </a:rPr>
              <a:t>Other</a:t>
            </a:r>
            <a:r>
              <a:rPr lang="it-IT" sz="1200" b="0" i="0" dirty="0">
                <a:solidFill>
                  <a:srgbClr val="212121"/>
                </a:solidFill>
                <a:effectLst/>
                <a:latin typeface="BlinkMacSystemFont"/>
              </a:rPr>
              <a:t> </a:t>
            </a:r>
            <a:r>
              <a:rPr lang="it-IT" sz="1200" b="0" i="0" dirty="0" err="1">
                <a:solidFill>
                  <a:srgbClr val="212121"/>
                </a:solidFill>
                <a:effectLst/>
                <a:latin typeface="BlinkMacSystemFont"/>
              </a:rPr>
              <a:t>Demen</a:t>
            </a:r>
            <a:r>
              <a:rPr lang="it-IT" sz="1200" b="0" i="0" dirty="0">
                <a:solidFill>
                  <a:srgbClr val="212121"/>
                </a:solidFill>
                <a:effectLst/>
                <a:latin typeface="BlinkMacSystemFont"/>
              </a:rPr>
              <a:t>. 2023 Jan-Dec;38:15333175221111658</a:t>
            </a:r>
          </a:p>
          <a:p>
            <a:pPr marL="171450" indent="-171450">
              <a:buFont typeface="Arial" panose="020B0604020202020204" pitchFamily="34" charset="0"/>
              <a:buChar char="•"/>
            </a:pPr>
            <a:r>
              <a:rPr lang="it-IT" sz="1200" b="0" i="0" dirty="0">
                <a:solidFill>
                  <a:srgbClr val="212121"/>
                </a:solidFill>
                <a:effectLst/>
                <a:latin typeface="BlinkMacSystemFont"/>
              </a:rPr>
              <a:t>Wei J, Zhu X, </a:t>
            </a:r>
            <a:r>
              <a:rPr lang="it-IT" sz="1200" b="0" i="0" dirty="0" err="1">
                <a:solidFill>
                  <a:srgbClr val="212121"/>
                </a:solidFill>
                <a:effectLst/>
                <a:latin typeface="BlinkMacSystemFont"/>
              </a:rPr>
              <a:t>Liu</a:t>
            </a:r>
            <a:r>
              <a:rPr lang="it-IT" sz="1200" b="0" i="0" dirty="0">
                <a:solidFill>
                  <a:srgbClr val="212121"/>
                </a:solidFill>
                <a:effectLst/>
                <a:latin typeface="BlinkMacSystemFont"/>
              </a:rPr>
              <a:t> J, Gao Y, </a:t>
            </a:r>
            <a:r>
              <a:rPr lang="it-IT" sz="1200" b="0" i="0" dirty="0" err="1">
                <a:solidFill>
                  <a:srgbClr val="212121"/>
                </a:solidFill>
                <a:effectLst/>
                <a:latin typeface="BlinkMacSystemFont"/>
              </a:rPr>
              <a:t>Liu</a:t>
            </a:r>
            <a:r>
              <a:rPr lang="it-IT" sz="1200" b="0" i="0" dirty="0">
                <a:solidFill>
                  <a:srgbClr val="212121"/>
                </a:solidFill>
                <a:effectLst/>
                <a:latin typeface="BlinkMacSystemFont"/>
              </a:rPr>
              <a:t> X, Wang K, Zheng X. </a:t>
            </a:r>
            <a:r>
              <a:rPr lang="it-IT" sz="1200" b="0" i="0" dirty="0" err="1">
                <a:solidFill>
                  <a:srgbClr val="212121"/>
                </a:solidFill>
                <a:effectLst/>
                <a:latin typeface="BlinkMacSystemFont"/>
              </a:rPr>
              <a:t>Estimating</a:t>
            </a:r>
            <a:r>
              <a:rPr lang="it-IT" sz="1200" b="0" i="0" dirty="0">
                <a:solidFill>
                  <a:srgbClr val="212121"/>
                </a:solidFill>
                <a:effectLst/>
                <a:latin typeface="BlinkMacSystemFont"/>
              </a:rPr>
              <a:t> global </a:t>
            </a:r>
            <a:r>
              <a:rPr lang="it-IT" sz="1200" b="0" i="0" dirty="0" err="1">
                <a:solidFill>
                  <a:srgbClr val="212121"/>
                </a:solidFill>
                <a:effectLst/>
                <a:latin typeface="BlinkMacSystemFont"/>
              </a:rPr>
              <a:t>prevalence</a:t>
            </a:r>
            <a:r>
              <a:rPr lang="it-IT" sz="1200" b="0" i="0" dirty="0">
                <a:solidFill>
                  <a:srgbClr val="212121"/>
                </a:solidFill>
                <a:effectLst/>
                <a:latin typeface="BlinkMacSystemFont"/>
              </a:rPr>
              <a:t> of mild cognitive impairment and </a:t>
            </a:r>
            <a:r>
              <a:rPr lang="it-IT" sz="1200" b="0" i="0" dirty="0" err="1">
                <a:solidFill>
                  <a:srgbClr val="212121"/>
                </a:solidFill>
                <a:effectLst/>
                <a:latin typeface="BlinkMacSystemFont"/>
              </a:rPr>
              <a:t>dementia</a:t>
            </a:r>
            <a:r>
              <a:rPr lang="it-IT" sz="1200" b="0" i="0" dirty="0">
                <a:solidFill>
                  <a:srgbClr val="212121"/>
                </a:solidFill>
                <a:effectLst/>
                <a:latin typeface="BlinkMacSystemFont"/>
              </a:rPr>
              <a:t> in </a:t>
            </a:r>
            <a:r>
              <a:rPr lang="it-IT" sz="1200" b="0" i="0" dirty="0" err="1">
                <a:solidFill>
                  <a:srgbClr val="212121"/>
                </a:solidFill>
                <a:effectLst/>
                <a:latin typeface="BlinkMacSystemFont"/>
              </a:rPr>
              <a:t>elderly</a:t>
            </a:r>
            <a:r>
              <a:rPr lang="it-IT" sz="1200" b="0" i="0" dirty="0">
                <a:solidFill>
                  <a:srgbClr val="212121"/>
                </a:solidFill>
                <a:effectLst/>
                <a:latin typeface="BlinkMacSystemFont"/>
              </a:rPr>
              <a:t> with </a:t>
            </a:r>
            <a:r>
              <a:rPr lang="it-IT" sz="1200" b="0" i="0" dirty="0" err="1">
                <a:solidFill>
                  <a:srgbClr val="212121"/>
                </a:solidFill>
                <a:effectLst/>
                <a:latin typeface="BlinkMacSystemFont"/>
              </a:rPr>
              <a:t>overweight</a:t>
            </a:r>
            <a:r>
              <a:rPr lang="it-IT" sz="1200" b="0" i="0" dirty="0">
                <a:solidFill>
                  <a:srgbClr val="212121"/>
                </a:solidFill>
                <a:effectLst/>
                <a:latin typeface="BlinkMacSystemFont"/>
              </a:rPr>
              <a:t>, </a:t>
            </a:r>
            <a:r>
              <a:rPr lang="it-IT" sz="1200" b="0" i="0" dirty="0" err="1">
                <a:solidFill>
                  <a:srgbClr val="212121"/>
                </a:solidFill>
                <a:effectLst/>
                <a:latin typeface="BlinkMacSystemFont"/>
              </a:rPr>
              <a:t>obesity</a:t>
            </a:r>
            <a:r>
              <a:rPr lang="it-IT" sz="1200" b="0" i="0" dirty="0">
                <a:solidFill>
                  <a:srgbClr val="212121"/>
                </a:solidFill>
                <a:effectLst/>
                <a:latin typeface="BlinkMacSystemFont"/>
              </a:rPr>
              <a:t>, and </a:t>
            </a:r>
            <a:r>
              <a:rPr lang="it-IT" sz="1200" b="0" i="0" dirty="0" err="1">
                <a:solidFill>
                  <a:srgbClr val="212121"/>
                </a:solidFill>
                <a:effectLst/>
                <a:latin typeface="BlinkMacSystemFont"/>
              </a:rPr>
              <a:t>central</a:t>
            </a:r>
            <a:r>
              <a:rPr lang="it-IT" sz="1200" b="0" i="0" dirty="0">
                <a:solidFill>
                  <a:srgbClr val="212121"/>
                </a:solidFill>
                <a:effectLst/>
                <a:latin typeface="BlinkMacSystemFont"/>
              </a:rPr>
              <a:t> </a:t>
            </a:r>
            <a:r>
              <a:rPr lang="it-IT" sz="1200" b="0" i="0" dirty="0" err="1">
                <a:solidFill>
                  <a:srgbClr val="212121"/>
                </a:solidFill>
                <a:effectLst/>
                <a:latin typeface="BlinkMacSystemFont"/>
              </a:rPr>
              <a:t>obesity</a:t>
            </a:r>
            <a:r>
              <a:rPr lang="it-IT" sz="1200" b="0" i="0" dirty="0">
                <a:solidFill>
                  <a:srgbClr val="212121"/>
                </a:solidFill>
                <a:effectLst/>
                <a:latin typeface="BlinkMacSystemFont"/>
              </a:rPr>
              <a:t>: A </a:t>
            </a:r>
            <a:r>
              <a:rPr lang="it-IT" sz="1200" b="0" i="0" dirty="0" err="1">
                <a:solidFill>
                  <a:srgbClr val="212121"/>
                </a:solidFill>
                <a:effectLst/>
                <a:latin typeface="BlinkMacSystemFont"/>
              </a:rPr>
              <a:t>systematic</a:t>
            </a:r>
            <a:r>
              <a:rPr lang="it-IT" sz="1200" b="0" i="0" dirty="0">
                <a:solidFill>
                  <a:srgbClr val="212121"/>
                </a:solidFill>
                <a:effectLst/>
                <a:latin typeface="BlinkMacSystemFont"/>
              </a:rPr>
              <a:t> review and meta-</a:t>
            </a:r>
            <a:r>
              <a:rPr lang="it-IT" sz="1200" b="0" i="0" dirty="0" err="1">
                <a:solidFill>
                  <a:srgbClr val="212121"/>
                </a:solidFill>
                <a:effectLst/>
                <a:latin typeface="BlinkMacSystemFont"/>
              </a:rPr>
              <a:t>analysis</a:t>
            </a:r>
            <a:r>
              <a:rPr lang="it-IT" sz="1200" b="0" i="0" dirty="0">
                <a:solidFill>
                  <a:srgbClr val="212121"/>
                </a:solidFill>
                <a:effectLst/>
                <a:latin typeface="BlinkMacSystemFont"/>
              </a:rPr>
              <a:t>. </a:t>
            </a:r>
            <a:r>
              <a:rPr lang="it-IT" sz="1200" b="0" i="0" dirty="0" err="1">
                <a:solidFill>
                  <a:srgbClr val="212121"/>
                </a:solidFill>
                <a:effectLst/>
                <a:latin typeface="BlinkMacSystemFont"/>
              </a:rPr>
              <a:t>Obes</a:t>
            </a:r>
            <a:r>
              <a:rPr lang="it-IT" sz="1200" b="0" i="0" dirty="0">
                <a:solidFill>
                  <a:srgbClr val="212121"/>
                </a:solidFill>
                <a:effectLst/>
                <a:latin typeface="BlinkMacSystemFont"/>
              </a:rPr>
              <a:t> Rev. 2025 May;26(5):e13882</a:t>
            </a:r>
            <a:endParaRPr lang="it-IT" sz="1200" dirty="0">
              <a:solidFill>
                <a:srgbClr val="212121"/>
              </a:solidFill>
              <a:latin typeface="BlinkMacSystemFont"/>
            </a:endParaRPr>
          </a:p>
          <a:p>
            <a:pPr marL="171450" indent="-171450">
              <a:buFont typeface="Arial" panose="020B0604020202020204" pitchFamily="34" charset="0"/>
              <a:buChar char="•"/>
            </a:pPr>
            <a:r>
              <a:rPr lang="it-IT" sz="1200" b="0" i="0" dirty="0">
                <a:solidFill>
                  <a:srgbClr val="212121"/>
                </a:solidFill>
                <a:effectLst/>
                <a:latin typeface="BlinkMacSystemFont"/>
              </a:rPr>
              <a:t>Machado-</a:t>
            </a:r>
            <a:r>
              <a:rPr lang="it-IT" sz="1200" b="0" i="0" dirty="0" err="1">
                <a:solidFill>
                  <a:srgbClr val="212121"/>
                </a:solidFill>
                <a:effectLst/>
                <a:latin typeface="BlinkMacSystemFont"/>
              </a:rPr>
              <a:t>Fragua</a:t>
            </a:r>
            <a:r>
              <a:rPr lang="it-IT" sz="1200" b="0" i="0" dirty="0">
                <a:solidFill>
                  <a:srgbClr val="212121"/>
                </a:solidFill>
                <a:effectLst/>
                <a:latin typeface="BlinkMacSystemFont"/>
              </a:rPr>
              <a:t> MD, Sabia S, </a:t>
            </a:r>
            <a:r>
              <a:rPr lang="it-IT" sz="1200" b="0" i="0" dirty="0" err="1">
                <a:solidFill>
                  <a:srgbClr val="212121"/>
                </a:solidFill>
                <a:effectLst/>
                <a:latin typeface="BlinkMacSystemFont"/>
              </a:rPr>
              <a:t>Fayosse</a:t>
            </a:r>
            <a:r>
              <a:rPr lang="it-IT" sz="1200" b="0" i="0" dirty="0">
                <a:solidFill>
                  <a:srgbClr val="212121"/>
                </a:solidFill>
                <a:effectLst/>
                <a:latin typeface="BlinkMacSystemFont"/>
              </a:rPr>
              <a:t> A, Hassen CB, van </a:t>
            </a:r>
            <a:r>
              <a:rPr lang="it-IT" sz="1200" b="0" i="0" dirty="0" err="1">
                <a:solidFill>
                  <a:srgbClr val="212121"/>
                </a:solidFill>
                <a:effectLst/>
                <a:latin typeface="BlinkMacSystemFont"/>
              </a:rPr>
              <a:t>der</a:t>
            </a:r>
            <a:r>
              <a:rPr lang="it-IT" sz="1200" b="0" i="0" dirty="0">
                <a:solidFill>
                  <a:srgbClr val="212121"/>
                </a:solidFill>
                <a:effectLst/>
                <a:latin typeface="BlinkMacSystemFont"/>
              </a:rPr>
              <a:t> </a:t>
            </a:r>
            <a:r>
              <a:rPr lang="it-IT" sz="1200" b="0" i="0" dirty="0" err="1">
                <a:solidFill>
                  <a:srgbClr val="212121"/>
                </a:solidFill>
                <a:effectLst/>
                <a:latin typeface="BlinkMacSystemFont"/>
              </a:rPr>
              <a:t>Heide</a:t>
            </a:r>
            <a:r>
              <a:rPr lang="it-IT" sz="1200" b="0" i="0" dirty="0">
                <a:solidFill>
                  <a:srgbClr val="212121"/>
                </a:solidFill>
                <a:effectLst/>
                <a:latin typeface="BlinkMacSystemFont"/>
              </a:rPr>
              <a:t> F, </a:t>
            </a:r>
            <a:r>
              <a:rPr lang="it-IT" sz="1200" b="0" i="0" dirty="0" err="1">
                <a:solidFill>
                  <a:srgbClr val="212121"/>
                </a:solidFill>
                <a:effectLst/>
                <a:latin typeface="BlinkMacSystemFont"/>
              </a:rPr>
              <a:t>Kivimaki</a:t>
            </a:r>
            <a:r>
              <a:rPr lang="it-IT" sz="1200" b="0" i="0" dirty="0">
                <a:solidFill>
                  <a:srgbClr val="212121"/>
                </a:solidFill>
                <a:effectLst/>
                <a:latin typeface="BlinkMacSystemFont"/>
              </a:rPr>
              <a:t> M, Singh-</a:t>
            </a:r>
            <a:r>
              <a:rPr lang="it-IT" sz="1200" b="0" i="0" dirty="0" err="1">
                <a:solidFill>
                  <a:srgbClr val="212121"/>
                </a:solidFill>
                <a:effectLst/>
                <a:latin typeface="BlinkMacSystemFont"/>
              </a:rPr>
              <a:t>Manoux</a:t>
            </a:r>
            <a:r>
              <a:rPr lang="it-IT" sz="1200" b="0" i="0" dirty="0">
                <a:solidFill>
                  <a:srgbClr val="212121"/>
                </a:solidFill>
                <a:effectLst/>
                <a:latin typeface="BlinkMacSystemFont"/>
              </a:rPr>
              <a:t> A. </a:t>
            </a:r>
            <a:r>
              <a:rPr lang="it-IT" sz="1200" b="0" i="0" dirty="0" err="1">
                <a:solidFill>
                  <a:srgbClr val="212121"/>
                </a:solidFill>
                <a:effectLst/>
                <a:latin typeface="BlinkMacSystemFont"/>
              </a:rPr>
              <a:t>Is</a:t>
            </a:r>
            <a:r>
              <a:rPr lang="it-IT" sz="1200" b="0" i="0" dirty="0">
                <a:solidFill>
                  <a:srgbClr val="212121"/>
                </a:solidFill>
                <a:effectLst/>
                <a:latin typeface="BlinkMacSystemFont"/>
              </a:rPr>
              <a:t> </a:t>
            </a:r>
            <a:r>
              <a:rPr lang="it-IT" sz="1200" b="0" i="0" dirty="0" err="1">
                <a:solidFill>
                  <a:srgbClr val="212121"/>
                </a:solidFill>
                <a:effectLst/>
                <a:latin typeface="BlinkMacSystemFont"/>
              </a:rPr>
              <a:t>metabolic-healthy</a:t>
            </a:r>
            <a:r>
              <a:rPr lang="it-IT" sz="1200" b="0" i="0" dirty="0">
                <a:solidFill>
                  <a:srgbClr val="212121"/>
                </a:solidFill>
                <a:effectLst/>
                <a:latin typeface="BlinkMacSystemFont"/>
              </a:rPr>
              <a:t> </a:t>
            </a:r>
            <a:r>
              <a:rPr lang="it-IT" sz="1200" b="0" i="0" dirty="0" err="1">
                <a:solidFill>
                  <a:srgbClr val="212121"/>
                </a:solidFill>
                <a:effectLst/>
                <a:latin typeface="BlinkMacSystemFont"/>
              </a:rPr>
              <a:t>obesity</a:t>
            </a:r>
            <a:r>
              <a:rPr lang="it-IT" sz="1200" b="0" i="0" dirty="0">
                <a:solidFill>
                  <a:srgbClr val="212121"/>
                </a:solidFill>
                <a:effectLst/>
                <a:latin typeface="BlinkMacSystemFont"/>
              </a:rPr>
              <a:t> </a:t>
            </a:r>
            <a:r>
              <a:rPr lang="it-IT" sz="1200" b="0" i="0" dirty="0" err="1">
                <a:solidFill>
                  <a:srgbClr val="212121"/>
                </a:solidFill>
                <a:effectLst/>
                <a:latin typeface="BlinkMacSystemFont"/>
              </a:rPr>
              <a:t>associated</a:t>
            </a:r>
            <a:r>
              <a:rPr lang="it-IT" sz="1200" b="0" i="0" dirty="0">
                <a:solidFill>
                  <a:srgbClr val="212121"/>
                </a:solidFill>
                <a:effectLst/>
                <a:latin typeface="BlinkMacSystemFont"/>
              </a:rPr>
              <a:t> with risk of </a:t>
            </a:r>
            <a:r>
              <a:rPr lang="it-IT" sz="1200" b="0" i="0" dirty="0" err="1">
                <a:solidFill>
                  <a:srgbClr val="212121"/>
                </a:solidFill>
                <a:effectLst/>
                <a:latin typeface="BlinkMacSystemFont"/>
              </a:rPr>
              <a:t>dementia</a:t>
            </a:r>
            <a:r>
              <a:rPr lang="it-IT" sz="1200" b="0" i="0" dirty="0">
                <a:solidFill>
                  <a:srgbClr val="212121"/>
                </a:solidFill>
                <a:effectLst/>
                <a:latin typeface="BlinkMacSystemFont"/>
              </a:rPr>
              <a:t>? An age-</a:t>
            </a:r>
            <a:r>
              <a:rPr lang="it-IT" sz="1200" b="0" i="0" dirty="0" err="1">
                <a:solidFill>
                  <a:srgbClr val="212121"/>
                </a:solidFill>
                <a:effectLst/>
                <a:latin typeface="BlinkMacSystemFont"/>
              </a:rPr>
              <a:t>stratified</a:t>
            </a:r>
            <a:r>
              <a:rPr lang="it-IT" sz="1200" b="0" i="0" dirty="0">
                <a:solidFill>
                  <a:srgbClr val="212121"/>
                </a:solidFill>
                <a:effectLst/>
                <a:latin typeface="BlinkMacSystemFont"/>
              </a:rPr>
              <a:t> </a:t>
            </a:r>
            <a:r>
              <a:rPr lang="it-IT" sz="1200" b="0" i="0" dirty="0" err="1">
                <a:solidFill>
                  <a:srgbClr val="212121"/>
                </a:solidFill>
                <a:effectLst/>
                <a:latin typeface="BlinkMacSystemFont"/>
              </a:rPr>
              <a:t>analysis</a:t>
            </a:r>
            <a:r>
              <a:rPr lang="it-IT" sz="1200" b="0" i="0" dirty="0">
                <a:solidFill>
                  <a:srgbClr val="212121"/>
                </a:solidFill>
                <a:effectLst/>
                <a:latin typeface="BlinkMacSystemFont"/>
              </a:rPr>
              <a:t> of the Whitehall II </a:t>
            </a:r>
            <a:r>
              <a:rPr lang="it-IT" sz="1200" b="0" i="0" dirty="0" err="1">
                <a:solidFill>
                  <a:srgbClr val="212121"/>
                </a:solidFill>
                <a:effectLst/>
                <a:latin typeface="BlinkMacSystemFont"/>
              </a:rPr>
              <a:t>cohort</a:t>
            </a:r>
            <a:r>
              <a:rPr lang="it-IT" sz="1200" b="0" i="0" dirty="0">
                <a:solidFill>
                  <a:srgbClr val="212121"/>
                </a:solidFill>
                <a:effectLst/>
                <a:latin typeface="BlinkMacSystemFont"/>
              </a:rPr>
              <a:t> study. BMC </a:t>
            </a:r>
            <a:r>
              <a:rPr lang="it-IT" sz="1200" b="0" i="0" dirty="0" err="1">
                <a:solidFill>
                  <a:srgbClr val="212121"/>
                </a:solidFill>
                <a:effectLst/>
                <a:latin typeface="BlinkMacSystemFont"/>
              </a:rPr>
              <a:t>Med</a:t>
            </a:r>
            <a:r>
              <a:rPr lang="it-IT" sz="1200" b="0" i="0" dirty="0">
                <a:solidFill>
                  <a:srgbClr val="212121"/>
                </a:solidFill>
                <a:effectLst/>
                <a:latin typeface="BlinkMacSystemFont"/>
              </a:rPr>
              <a:t>. 2023 </a:t>
            </a:r>
            <a:r>
              <a:rPr lang="it-IT" sz="1200" b="0" i="0" dirty="0" err="1">
                <a:solidFill>
                  <a:srgbClr val="212121"/>
                </a:solidFill>
                <a:effectLst/>
                <a:latin typeface="BlinkMacSystemFont"/>
              </a:rPr>
              <a:t>Nov</a:t>
            </a:r>
            <a:r>
              <a:rPr lang="it-IT" sz="1200" b="0" i="0" dirty="0">
                <a:solidFill>
                  <a:srgbClr val="212121"/>
                </a:solidFill>
                <a:effectLst/>
                <a:latin typeface="BlinkMacSystemFont"/>
              </a:rPr>
              <a:t> 14;21(1):436</a:t>
            </a:r>
          </a:p>
          <a:p>
            <a:pPr marL="171450" indent="-171450">
              <a:buFont typeface="Arial" panose="020B0604020202020204" pitchFamily="34" charset="0"/>
              <a:buChar char="•"/>
            </a:pPr>
            <a:r>
              <a:rPr lang="en-US" sz="1200" b="0" i="0" dirty="0">
                <a:solidFill>
                  <a:srgbClr val="212121"/>
                </a:solidFill>
                <a:effectLst/>
                <a:latin typeface="BlinkMacSystemFont"/>
              </a:rPr>
              <a:t>Ding Y, Ge T, Shen J, Duan M, Yuan C, Zhu Y, Zhou D. Associations of metabolic heterogeneity of obesity with the risk of dementia in middle-aged adults: three prospective studies. </a:t>
            </a:r>
            <a:r>
              <a:rPr lang="en-US" sz="1200" b="0" i="0" dirty="0" err="1">
                <a:solidFill>
                  <a:srgbClr val="212121"/>
                </a:solidFill>
                <a:effectLst/>
                <a:latin typeface="BlinkMacSystemFont"/>
              </a:rPr>
              <a:t>Alzheimers</a:t>
            </a:r>
            <a:r>
              <a:rPr lang="en-US" sz="1200" b="0" i="0" dirty="0">
                <a:solidFill>
                  <a:srgbClr val="212121"/>
                </a:solidFill>
                <a:effectLst/>
                <a:latin typeface="BlinkMacSystemFont"/>
              </a:rPr>
              <a:t> Res Ther. 2024 Oct 11;16(1):220</a:t>
            </a:r>
          </a:p>
          <a:p>
            <a:pPr marL="171450" indent="-171450">
              <a:buFont typeface="Arial" panose="020B0604020202020204" pitchFamily="34" charset="0"/>
              <a:buChar char="•"/>
            </a:pPr>
            <a:r>
              <a:rPr lang="it-IT" sz="1200" b="0" i="0" dirty="0">
                <a:solidFill>
                  <a:srgbClr val="212121"/>
                </a:solidFill>
                <a:effectLst/>
                <a:latin typeface="BlinkMacSystemFont"/>
              </a:rPr>
              <a:t>Liang Z, </a:t>
            </a:r>
            <a:r>
              <a:rPr lang="it-IT" sz="1200" b="0" i="0" dirty="0" err="1">
                <a:solidFill>
                  <a:srgbClr val="212121"/>
                </a:solidFill>
                <a:effectLst/>
                <a:latin typeface="BlinkMacSystemFont"/>
              </a:rPr>
              <a:t>Qin</a:t>
            </a:r>
            <a:r>
              <a:rPr lang="it-IT" sz="1200" b="0" i="0" dirty="0">
                <a:solidFill>
                  <a:srgbClr val="212121"/>
                </a:solidFill>
                <a:effectLst/>
                <a:latin typeface="BlinkMacSystemFont"/>
              </a:rPr>
              <a:t> H, Su B, Bao Y, Vitiello MV, Hu G, Wang Y. </a:t>
            </a:r>
            <a:r>
              <a:rPr lang="it-IT" sz="1200" b="0" i="0" dirty="0" err="1">
                <a:solidFill>
                  <a:srgbClr val="212121"/>
                </a:solidFill>
                <a:effectLst/>
                <a:latin typeface="BlinkMacSystemFont"/>
              </a:rPr>
              <a:t>Trajectories</a:t>
            </a:r>
            <a:r>
              <a:rPr lang="it-IT" sz="1200" b="0" i="0" dirty="0">
                <a:solidFill>
                  <a:srgbClr val="212121"/>
                </a:solidFill>
                <a:effectLst/>
                <a:latin typeface="BlinkMacSystemFont"/>
              </a:rPr>
              <a:t> of general and </a:t>
            </a:r>
            <a:r>
              <a:rPr lang="it-IT" sz="1200" b="0" i="0" dirty="0" err="1">
                <a:solidFill>
                  <a:srgbClr val="212121"/>
                </a:solidFill>
                <a:effectLst/>
                <a:latin typeface="BlinkMacSystemFont"/>
              </a:rPr>
              <a:t>central</a:t>
            </a:r>
            <a:r>
              <a:rPr lang="it-IT" sz="1200" b="0" i="0" dirty="0">
                <a:solidFill>
                  <a:srgbClr val="212121"/>
                </a:solidFill>
                <a:effectLst/>
                <a:latin typeface="BlinkMacSystemFont"/>
              </a:rPr>
              <a:t> </a:t>
            </a:r>
            <a:r>
              <a:rPr lang="it-IT" sz="1200" b="0" i="0" dirty="0" err="1">
                <a:solidFill>
                  <a:srgbClr val="212121"/>
                </a:solidFill>
                <a:effectLst/>
                <a:latin typeface="BlinkMacSystemFont"/>
              </a:rPr>
              <a:t>obesity</a:t>
            </a:r>
            <a:r>
              <a:rPr lang="it-IT" sz="1200" b="0" i="0" dirty="0">
                <a:solidFill>
                  <a:srgbClr val="212121"/>
                </a:solidFill>
                <a:effectLst/>
                <a:latin typeface="BlinkMacSystemFont"/>
              </a:rPr>
              <a:t> </a:t>
            </a:r>
            <a:r>
              <a:rPr lang="it-IT" sz="1200" b="0" i="0" dirty="0" err="1">
                <a:solidFill>
                  <a:srgbClr val="212121"/>
                </a:solidFill>
                <a:effectLst/>
                <a:latin typeface="BlinkMacSystemFont"/>
              </a:rPr>
              <a:t>beyond</a:t>
            </a:r>
            <a:r>
              <a:rPr lang="it-IT" sz="1200" b="0" i="0" dirty="0">
                <a:solidFill>
                  <a:srgbClr val="212121"/>
                </a:solidFill>
                <a:effectLst/>
                <a:latin typeface="BlinkMacSystemFont"/>
              </a:rPr>
              <a:t> middle age in relation to late-life cognitive </a:t>
            </a:r>
            <a:r>
              <a:rPr lang="it-IT" sz="1200" b="0" i="0" dirty="0" err="1">
                <a:solidFill>
                  <a:srgbClr val="212121"/>
                </a:solidFill>
                <a:effectLst/>
                <a:latin typeface="BlinkMacSystemFont"/>
              </a:rPr>
              <a:t>decline</a:t>
            </a:r>
            <a:r>
              <a:rPr lang="it-IT" sz="1200" b="0" i="0" dirty="0">
                <a:solidFill>
                  <a:srgbClr val="212121"/>
                </a:solidFill>
                <a:effectLst/>
                <a:latin typeface="BlinkMacSystemFont"/>
              </a:rPr>
              <a:t> and </a:t>
            </a:r>
            <a:r>
              <a:rPr lang="it-IT" sz="1200" b="0" i="0" dirty="0" err="1">
                <a:solidFill>
                  <a:srgbClr val="212121"/>
                </a:solidFill>
                <a:effectLst/>
                <a:latin typeface="BlinkMacSystemFont"/>
              </a:rPr>
              <a:t>dementia</a:t>
            </a:r>
            <a:r>
              <a:rPr lang="it-IT" sz="1200" b="0" i="0" dirty="0">
                <a:solidFill>
                  <a:srgbClr val="212121"/>
                </a:solidFill>
                <a:effectLst/>
                <a:latin typeface="BlinkMacSystemFont"/>
              </a:rPr>
              <a:t>. </a:t>
            </a:r>
            <a:r>
              <a:rPr lang="it-IT" sz="1200" b="0" i="0" dirty="0" err="1">
                <a:solidFill>
                  <a:srgbClr val="212121"/>
                </a:solidFill>
                <a:effectLst/>
                <a:latin typeface="BlinkMacSystemFont"/>
              </a:rPr>
              <a:t>Obesity</a:t>
            </a:r>
            <a:r>
              <a:rPr lang="it-IT" sz="1200" b="0" i="0" dirty="0">
                <a:solidFill>
                  <a:srgbClr val="212121"/>
                </a:solidFill>
                <a:effectLst/>
                <a:latin typeface="BlinkMacSystemFont"/>
              </a:rPr>
              <a:t> (Silver Spring). 2025 Feb;33(2):405-415</a:t>
            </a:r>
            <a:endParaRPr lang="it-IT" sz="1200" dirty="0"/>
          </a:p>
        </p:txBody>
      </p:sp>
      <p:sp>
        <p:nvSpPr>
          <p:cNvPr id="3" name="CasellaDiTesto 2">
            <a:extLst>
              <a:ext uri="{FF2B5EF4-FFF2-40B4-BE49-F238E27FC236}">
                <a16:creationId xmlns:a16="http://schemas.microsoft.com/office/drawing/2014/main" id="{8654B5CF-4476-F3C3-8951-8732E7D0E579}"/>
              </a:ext>
            </a:extLst>
          </p:cNvPr>
          <p:cNvSpPr txBox="1"/>
          <p:nvPr/>
        </p:nvSpPr>
        <p:spPr>
          <a:xfrm>
            <a:off x="1196235" y="532357"/>
            <a:ext cx="4327742" cy="584775"/>
          </a:xfrm>
          <a:prstGeom prst="rect">
            <a:avLst/>
          </a:prstGeom>
          <a:noFill/>
        </p:spPr>
        <p:txBody>
          <a:bodyPr wrap="square" rtlCol="0">
            <a:spAutoFit/>
          </a:bodyPr>
          <a:lstStyle/>
          <a:p>
            <a:r>
              <a:rPr lang="it-IT" sz="3200" b="1" dirty="0">
                <a:solidFill>
                  <a:srgbClr val="013D61"/>
                </a:solidFill>
              </a:rPr>
              <a:t>Bibliografia</a:t>
            </a:r>
          </a:p>
        </p:txBody>
      </p:sp>
      <p:sp>
        <p:nvSpPr>
          <p:cNvPr id="4" name="Rettangolo 3">
            <a:extLst>
              <a:ext uri="{FF2B5EF4-FFF2-40B4-BE49-F238E27FC236}">
                <a16:creationId xmlns:a16="http://schemas.microsoft.com/office/drawing/2014/main" id="{94454AE6-8DB0-0422-0514-A9FCA1DE70CD}"/>
              </a:ext>
            </a:extLst>
          </p:cNvPr>
          <p:cNvSpPr/>
          <p:nvPr/>
        </p:nvSpPr>
        <p:spPr>
          <a:xfrm>
            <a:off x="0" y="632564"/>
            <a:ext cx="751562" cy="419622"/>
          </a:xfrm>
          <a:prstGeom prst="rect">
            <a:avLst/>
          </a:prstGeom>
          <a:solidFill>
            <a:srgbClr val="00AC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a:extLst>
              <a:ext uri="{FF2B5EF4-FFF2-40B4-BE49-F238E27FC236}">
                <a16:creationId xmlns:a16="http://schemas.microsoft.com/office/drawing/2014/main" id="{90B73AB5-2068-8279-C4EF-0C8D7F341554}"/>
              </a:ext>
            </a:extLst>
          </p:cNvPr>
          <p:cNvSpPr/>
          <p:nvPr/>
        </p:nvSpPr>
        <p:spPr>
          <a:xfrm>
            <a:off x="751562" y="632564"/>
            <a:ext cx="294361" cy="419622"/>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12259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F1CCB64-8231-435F-87C9-78C908E39380}"/>
              </a:ext>
            </a:extLst>
          </p:cNvPr>
          <p:cNvSpPr>
            <a:spLocks noGrp="1"/>
          </p:cNvSpPr>
          <p:nvPr>
            <p:ph type="ctrTitle"/>
          </p:nvPr>
        </p:nvSpPr>
        <p:spPr>
          <a:xfrm>
            <a:off x="7665720" y="2438400"/>
            <a:ext cx="4526280" cy="1421066"/>
          </a:xfrm>
        </p:spPr>
        <p:txBody>
          <a:bodyPr/>
          <a:lstStyle/>
          <a:p>
            <a:r>
              <a:rPr lang="it-IT" dirty="0"/>
              <a:t>Grazie</a:t>
            </a:r>
          </a:p>
        </p:txBody>
      </p:sp>
    </p:spTree>
    <p:extLst>
      <p:ext uri="{BB962C8B-B14F-4D97-AF65-F5344CB8AC3E}">
        <p14:creationId xmlns:p14="http://schemas.microsoft.com/office/powerpoint/2010/main" val="1745545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B109D90F-F8A4-19FD-CFFB-34B8869E0B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9052" y="1244084"/>
            <a:ext cx="8678449" cy="4795676"/>
          </a:xfrm>
          <a:prstGeom prst="rect">
            <a:avLst/>
          </a:prstGeom>
        </p:spPr>
      </p:pic>
      <p:sp>
        <p:nvSpPr>
          <p:cNvPr id="4" name="Rettangolo 3">
            <a:extLst>
              <a:ext uri="{FF2B5EF4-FFF2-40B4-BE49-F238E27FC236}">
                <a16:creationId xmlns:a16="http://schemas.microsoft.com/office/drawing/2014/main" id="{6C5026F7-9C0F-0726-5F32-D7F12E554539}"/>
              </a:ext>
            </a:extLst>
          </p:cNvPr>
          <p:cNvSpPr/>
          <p:nvPr/>
        </p:nvSpPr>
        <p:spPr>
          <a:xfrm>
            <a:off x="0" y="632564"/>
            <a:ext cx="751562" cy="419622"/>
          </a:xfrm>
          <a:prstGeom prst="rect">
            <a:avLst/>
          </a:prstGeom>
          <a:solidFill>
            <a:srgbClr val="00AC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a:extLst>
              <a:ext uri="{FF2B5EF4-FFF2-40B4-BE49-F238E27FC236}">
                <a16:creationId xmlns:a16="http://schemas.microsoft.com/office/drawing/2014/main" id="{157ADAA6-07C5-5FE3-00D4-CF60DAED23F2}"/>
              </a:ext>
            </a:extLst>
          </p:cNvPr>
          <p:cNvSpPr/>
          <p:nvPr/>
        </p:nvSpPr>
        <p:spPr>
          <a:xfrm>
            <a:off x="751562" y="632564"/>
            <a:ext cx="294361" cy="419622"/>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DA3826DA-8E25-5EE9-CAD7-E3CE19541A9F}"/>
              </a:ext>
            </a:extLst>
          </p:cNvPr>
          <p:cNvSpPr txBox="1"/>
          <p:nvPr/>
        </p:nvSpPr>
        <p:spPr>
          <a:xfrm>
            <a:off x="1200932" y="549987"/>
            <a:ext cx="6097044" cy="584775"/>
          </a:xfrm>
          <a:prstGeom prst="rect">
            <a:avLst/>
          </a:prstGeom>
          <a:noFill/>
        </p:spPr>
        <p:txBody>
          <a:bodyPr wrap="square">
            <a:spAutoFit/>
          </a:bodyPr>
          <a:lstStyle/>
          <a:p>
            <a:r>
              <a:rPr lang="it-IT" sz="3200" b="1" dirty="0">
                <a:solidFill>
                  <a:srgbClr val="013D61"/>
                </a:solidFill>
              </a:rPr>
              <a:t>Obesità e funzione cognitiva</a:t>
            </a:r>
          </a:p>
        </p:txBody>
      </p:sp>
    </p:spTree>
    <p:extLst>
      <p:ext uri="{BB962C8B-B14F-4D97-AF65-F5344CB8AC3E}">
        <p14:creationId xmlns:p14="http://schemas.microsoft.com/office/powerpoint/2010/main" val="300656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42B75338-F452-0567-6792-21EFD5A1D285}"/>
              </a:ext>
            </a:extLst>
          </p:cNvPr>
          <p:cNvSpPr/>
          <p:nvPr/>
        </p:nvSpPr>
        <p:spPr>
          <a:xfrm>
            <a:off x="6320425" y="5467611"/>
            <a:ext cx="4182107" cy="413359"/>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a:extLst>
              <a:ext uri="{FF2B5EF4-FFF2-40B4-BE49-F238E27FC236}">
                <a16:creationId xmlns:a16="http://schemas.microsoft.com/office/drawing/2014/main" id="{F8D2D8D5-69FB-AEB8-0159-B1672636491D}"/>
              </a:ext>
            </a:extLst>
          </p:cNvPr>
          <p:cNvSpPr/>
          <p:nvPr/>
        </p:nvSpPr>
        <p:spPr>
          <a:xfrm>
            <a:off x="6545893" y="4122514"/>
            <a:ext cx="3693090" cy="893305"/>
          </a:xfrm>
          <a:prstGeom prst="rect">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ttangolo 21">
            <a:extLst>
              <a:ext uri="{FF2B5EF4-FFF2-40B4-BE49-F238E27FC236}">
                <a16:creationId xmlns:a16="http://schemas.microsoft.com/office/drawing/2014/main" id="{6A994748-8A98-A2AA-D00E-757AC58916C2}"/>
              </a:ext>
            </a:extLst>
          </p:cNvPr>
          <p:cNvSpPr/>
          <p:nvPr/>
        </p:nvSpPr>
        <p:spPr>
          <a:xfrm>
            <a:off x="8498910" y="1120142"/>
            <a:ext cx="2824618" cy="1077218"/>
          </a:xfrm>
          <a:prstGeom prst="rect">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a:extLst>
              <a:ext uri="{FF2B5EF4-FFF2-40B4-BE49-F238E27FC236}">
                <a16:creationId xmlns:a16="http://schemas.microsoft.com/office/drawing/2014/main" id="{55517445-2BD6-2383-11C3-9BA4FC25B015}"/>
              </a:ext>
            </a:extLst>
          </p:cNvPr>
          <p:cNvSpPr txBox="1"/>
          <p:nvPr/>
        </p:nvSpPr>
        <p:spPr>
          <a:xfrm>
            <a:off x="8498910" y="1148713"/>
            <a:ext cx="2761989" cy="1015663"/>
          </a:xfrm>
          <a:prstGeom prst="rect">
            <a:avLst/>
          </a:prstGeom>
          <a:noFill/>
        </p:spPr>
        <p:txBody>
          <a:bodyPr wrap="square" rtlCol="0">
            <a:spAutoFit/>
          </a:bodyPr>
          <a:lstStyle/>
          <a:p>
            <a:pPr algn="just"/>
            <a:r>
              <a:rPr lang="en-US" sz="1200" dirty="0"/>
              <a:t>Waist circumference (</a:t>
            </a:r>
            <a:r>
              <a:rPr lang="en-US" sz="1200" b="1" dirty="0" err="1"/>
              <a:t>WCir</a:t>
            </a:r>
            <a:r>
              <a:rPr lang="en-US" sz="1200" dirty="0"/>
              <a:t>) and waist-hip ratio (</a:t>
            </a:r>
            <a:r>
              <a:rPr lang="en-US" sz="1200" b="1" dirty="0"/>
              <a:t>WHR</a:t>
            </a:r>
            <a:r>
              <a:rPr lang="en-US" sz="1200" dirty="0"/>
              <a:t>) appear to be better adiposity measures in elderly people as these indices of central obesity reflect the abdominal distribution of body fat.</a:t>
            </a:r>
            <a:endParaRPr lang="it-IT" sz="1200" dirty="0"/>
          </a:p>
        </p:txBody>
      </p:sp>
      <p:sp>
        <p:nvSpPr>
          <p:cNvPr id="3" name="Rettangolo 2">
            <a:extLst>
              <a:ext uri="{FF2B5EF4-FFF2-40B4-BE49-F238E27FC236}">
                <a16:creationId xmlns:a16="http://schemas.microsoft.com/office/drawing/2014/main" id="{E67CF598-ECDB-6EE0-65D1-0CA4CF0C0906}"/>
              </a:ext>
            </a:extLst>
          </p:cNvPr>
          <p:cNvSpPr/>
          <p:nvPr/>
        </p:nvSpPr>
        <p:spPr>
          <a:xfrm>
            <a:off x="0" y="632564"/>
            <a:ext cx="751562" cy="419622"/>
          </a:xfrm>
          <a:prstGeom prst="rect">
            <a:avLst/>
          </a:prstGeom>
          <a:solidFill>
            <a:srgbClr val="00AC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8154119D-7675-8650-6BED-DC181CF9BF3B}"/>
              </a:ext>
            </a:extLst>
          </p:cNvPr>
          <p:cNvSpPr/>
          <p:nvPr/>
        </p:nvSpPr>
        <p:spPr>
          <a:xfrm>
            <a:off x="751562" y="632564"/>
            <a:ext cx="294361" cy="419622"/>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69B8C76C-91D9-AEB8-8B10-E9CB317185B9}"/>
              </a:ext>
            </a:extLst>
          </p:cNvPr>
          <p:cNvSpPr txBox="1"/>
          <p:nvPr/>
        </p:nvSpPr>
        <p:spPr>
          <a:xfrm>
            <a:off x="1189973" y="549987"/>
            <a:ext cx="4966570" cy="584775"/>
          </a:xfrm>
          <a:prstGeom prst="rect">
            <a:avLst/>
          </a:prstGeom>
          <a:noFill/>
        </p:spPr>
        <p:txBody>
          <a:bodyPr wrap="square" rtlCol="0">
            <a:spAutoFit/>
          </a:bodyPr>
          <a:lstStyle/>
          <a:p>
            <a:r>
              <a:rPr lang="it-IT" sz="3200" b="1" dirty="0">
                <a:solidFill>
                  <a:srgbClr val="013D61"/>
                </a:solidFill>
              </a:rPr>
              <a:t>Quante e quali obesità?</a:t>
            </a:r>
          </a:p>
        </p:txBody>
      </p:sp>
      <p:sp>
        <p:nvSpPr>
          <p:cNvPr id="6" name="CasellaDiTesto 5">
            <a:extLst>
              <a:ext uri="{FF2B5EF4-FFF2-40B4-BE49-F238E27FC236}">
                <a16:creationId xmlns:a16="http://schemas.microsoft.com/office/drawing/2014/main" id="{8E86E9F8-A498-83AF-C14E-6002BAD69D30}"/>
              </a:ext>
            </a:extLst>
          </p:cNvPr>
          <p:cNvSpPr txBox="1"/>
          <p:nvPr/>
        </p:nvSpPr>
        <p:spPr>
          <a:xfrm>
            <a:off x="670144" y="1841211"/>
            <a:ext cx="2392470" cy="646331"/>
          </a:xfrm>
          <a:prstGeom prst="rect">
            <a:avLst/>
          </a:prstGeom>
          <a:noFill/>
        </p:spPr>
        <p:txBody>
          <a:bodyPr wrap="square" rtlCol="0">
            <a:spAutoFit/>
          </a:bodyPr>
          <a:lstStyle/>
          <a:p>
            <a:pPr marL="285750" indent="-285750">
              <a:buFont typeface="Wingdings" panose="05000000000000000000" pitchFamily="2" charset="2"/>
              <a:buChar char="Ø"/>
            </a:pPr>
            <a:r>
              <a:rPr lang="it-IT" b="1" dirty="0">
                <a:solidFill>
                  <a:srgbClr val="00ACB6"/>
                </a:solidFill>
              </a:rPr>
              <a:t>Age and </a:t>
            </a:r>
            <a:r>
              <a:rPr lang="it-IT" b="1" dirty="0" err="1">
                <a:solidFill>
                  <a:srgbClr val="00ACB6"/>
                </a:solidFill>
              </a:rPr>
              <a:t>sarcopenia</a:t>
            </a:r>
            <a:endParaRPr lang="it-IT" b="1" dirty="0">
              <a:solidFill>
                <a:srgbClr val="00ACB6"/>
              </a:solidFill>
            </a:endParaRPr>
          </a:p>
          <a:p>
            <a:pPr marL="285750" indent="-285750">
              <a:buFont typeface="Wingdings" panose="05000000000000000000" pitchFamily="2" charset="2"/>
              <a:buChar char="Ø"/>
            </a:pPr>
            <a:endParaRPr lang="it-IT" dirty="0"/>
          </a:p>
        </p:txBody>
      </p:sp>
      <p:cxnSp>
        <p:nvCxnSpPr>
          <p:cNvPr id="8" name="Connettore 2 7">
            <a:extLst>
              <a:ext uri="{FF2B5EF4-FFF2-40B4-BE49-F238E27FC236}">
                <a16:creationId xmlns:a16="http://schemas.microsoft.com/office/drawing/2014/main" id="{25C68AEC-F666-8623-20E2-A0F199A2990F}"/>
              </a:ext>
            </a:extLst>
          </p:cNvPr>
          <p:cNvCxnSpPr>
            <a:cxnSpLocks/>
          </p:cNvCxnSpPr>
          <p:nvPr/>
        </p:nvCxnSpPr>
        <p:spPr>
          <a:xfrm flipV="1">
            <a:off x="3129942" y="1730906"/>
            <a:ext cx="947281" cy="265363"/>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53FF1EF7-CABC-9634-99EF-855AD462B205}"/>
              </a:ext>
            </a:extLst>
          </p:cNvPr>
          <p:cNvSpPr txBox="1"/>
          <p:nvPr/>
        </p:nvSpPr>
        <p:spPr>
          <a:xfrm>
            <a:off x="4246325" y="1120142"/>
            <a:ext cx="3864278" cy="1077218"/>
          </a:xfrm>
          <a:prstGeom prst="rect">
            <a:avLst/>
          </a:prstGeom>
          <a:noFill/>
        </p:spPr>
        <p:txBody>
          <a:bodyPr wrap="square" rtlCol="0">
            <a:spAutoFit/>
          </a:bodyPr>
          <a:lstStyle/>
          <a:p>
            <a:pPr algn="just"/>
            <a:r>
              <a:rPr lang="en-US" sz="1600" dirty="0"/>
              <a:t>Aging is characterized by a decline in lean body mass (i.e., sarcopenia) and an increase in adipose tissue without weight gain, a phenomenon that is not captured by BMI.</a:t>
            </a:r>
            <a:endParaRPr lang="it-IT" sz="1600" dirty="0"/>
          </a:p>
        </p:txBody>
      </p:sp>
      <p:sp>
        <p:nvSpPr>
          <p:cNvPr id="10" name="CasellaDiTesto 9">
            <a:extLst>
              <a:ext uri="{FF2B5EF4-FFF2-40B4-BE49-F238E27FC236}">
                <a16:creationId xmlns:a16="http://schemas.microsoft.com/office/drawing/2014/main" id="{D530F0E2-E1B4-8FBF-4A45-CCEAEB3C5B33}"/>
              </a:ext>
            </a:extLst>
          </p:cNvPr>
          <p:cNvSpPr txBox="1"/>
          <p:nvPr/>
        </p:nvSpPr>
        <p:spPr>
          <a:xfrm>
            <a:off x="670144" y="3124171"/>
            <a:ext cx="3613759" cy="369332"/>
          </a:xfrm>
          <a:prstGeom prst="rect">
            <a:avLst/>
          </a:prstGeom>
          <a:noFill/>
        </p:spPr>
        <p:txBody>
          <a:bodyPr wrap="square" rtlCol="0">
            <a:spAutoFit/>
          </a:bodyPr>
          <a:lstStyle/>
          <a:p>
            <a:pPr marL="285750" indent="-285750">
              <a:buFont typeface="Wingdings" panose="05000000000000000000" pitchFamily="2" charset="2"/>
              <a:buChar char="Ø"/>
            </a:pPr>
            <a:r>
              <a:rPr lang="it-IT" b="1" dirty="0" err="1">
                <a:solidFill>
                  <a:srgbClr val="00ACB6"/>
                </a:solidFill>
              </a:rPr>
              <a:t>Visceral</a:t>
            </a:r>
            <a:r>
              <a:rPr lang="it-IT" b="1" dirty="0">
                <a:solidFill>
                  <a:srgbClr val="00ACB6"/>
                </a:solidFill>
              </a:rPr>
              <a:t> </a:t>
            </a:r>
            <a:r>
              <a:rPr lang="it-IT" b="1" dirty="0" err="1">
                <a:solidFill>
                  <a:srgbClr val="00ACB6"/>
                </a:solidFill>
              </a:rPr>
              <a:t>fat</a:t>
            </a:r>
            <a:r>
              <a:rPr lang="it-IT" b="1" dirty="0">
                <a:solidFill>
                  <a:srgbClr val="00ACB6"/>
                </a:solidFill>
              </a:rPr>
              <a:t> VS </a:t>
            </a:r>
            <a:r>
              <a:rPr lang="it-IT" b="1" dirty="0" err="1">
                <a:solidFill>
                  <a:srgbClr val="00ACB6"/>
                </a:solidFill>
              </a:rPr>
              <a:t>subcutaneous</a:t>
            </a:r>
            <a:r>
              <a:rPr lang="it-IT" b="1" dirty="0">
                <a:solidFill>
                  <a:srgbClr val="00ACB6"/>
                </a:solidFill>
              </a:rPr>
              <a:t> </a:t>
            </a:r>
            <a:r>
              <a:rPr lang="it-IT" b="1" dirty="0" err="1">
                <a:solidFill>
                  <a:srgbClr val="00ACB6"/>
                </a:solidFill>
              </a:rPr>
              <a:t>fat</a:t>
            </a:r>
            <a:endParaRPr lang="it-IT" b="1" dirty="0">
              <a:solidFill>
                <a:srgbClr val="00ACB6"/>
              </a:solidFill>
            </a:endParaRPr>
          </a:p>
        </p:txBody>
      </p:sp>
      <p:sp>
        <p:nvSpPr>
          <p:cNvPr id="11" name="CasellaDiTesto 10">
            <a:extLst>
              <a:ext uri="{FF2B5EF4-FFF2-40B4-BE49-F238E27FC236}">
                <a16:creationId xmlns:a16="http://schemas.microsoft.com/office/drawing/2014/main" id="{0F119207-E516-ACFC-CCEC-C3D1F04E52B3}"/>
              </a:ext>
            </a:extLst>
          </p:cNvPr>
          <p:cNvSpPr txBox="1"/>
          <p:nvPr/>
        </p:nvSpPr>
        <p:spPr>
          <a:xfrm>
            <a:off x="662798" y="4514890"/>
            <a:ext cx="2073056" cy="369332"/>
          </a:xfrm>
          <a:prstGeom prst="rect">
            <a:avLst/>
          </a:prstGeom>
          <a:noFill/>
        </p:spPr>
        <p:txBody>
          <a:bodyPr wrap="square" rtlCol="0">
            <a:spAutoFit/>
          </a:bodyPr>
          <a:lstStyle/>
          <a:p>
            <a:pPr marL="285750" indent="-285750">
              <a:buFont typeface="Wingdings" panose="05000000000000000000" pitchFamily="2" charset="2"/>
              <a:buChar char="Ø"/>
            </a:pPr>
            <a:r>
              <a:rPr lang="it-IT" b="1" dirty="0" err="1">
                <a:solidFill>
                  <a:srgbClr val="00ACB6"/>
                </a:solidFill>
              </a:rPr>
              <a:t>Comorbidities</a:t>
            </a:r>
            <a:endParaRPr lang="it-IT" b="1" dirty="0">
              <a:solidFill>
                <a:srgbClr val="00ACB6"/>
              </a:solidFill>
            </a:endParaRPr>
          </a:p>
        </p:txBody>
      </p:sp>
      <p:sp>
        <p:nvSpPr>
          <p:cNvPr id="12" name="CasellaDiTesto 11">
            <a:extLst>
              <a:ext uri="{FF2B5EF4-FFF2-40B4-BE49-F238E27FC236}">
                <a16:creationId xmlns:a16="http://schemas.microsoft.com/office/drawing/2014/main" id="{B35946F2-DD65-FB54-15CE-7890B9733384}"/>
              </a:ext>
            </a:extLst>
          </p:cNvPr>
          <p:cNvSpPr txBox="1"/>
          <p:nvPr/>
        </p:nvSpPr>
        <p:spPr>
          <a:xfrm>
            <a:off x="3036156" y="4026062"/>
            <a:ext cx="3344450" cy="1477328"/>
          </a:xfrm>
          <a:prstGeom prst="rect">
            <a:avLst/>
          </a:prstGeom>
          <a:noFill/>
        </p:spPr>
        <p:txBody>
          <a:bodyPr wrap="square" rtlCol="0">
            <a:spAutoFit/>
          </a:bodyPr>
          <a:lstStyle/>
          <a:p>
            <a:pPr marL="285750" indent="-285750">
              <a:buFont typeface="Arial" panose="020B0604020202020204" pitchFamily="34" charset="0"/>
              <a:buChar char="•"/>
            </a:pPr>
            <a:r>
              <a:rPr lang="pt-BR" dirty="0"/>
              <a:t>Metabolic syndrome</a:t>
            </a:r>
          </a:p>
          <a:p>
            <a:pPr marL="285750" indent="-285750">
              <a:buFont typeface="Arial" panose="020B0604020202020204" pitchFamily="34" charset="0"/>
              <a:buChar char="•"/>
            </a:pPr>
            <a:r>
              <a:rPr lang="pt-BR" dirty="0"/>
              <a:t>Diabetes</a:t>
            </a:r>
          </a:p>
          <a:p>
            <a:pPr marL="285750" indent="-285750">
              <a:buFont typeface="Arial" panose="020B0604020202020204" pitchFamily="34" charset="0"/>
              <a:buChar char="•"/>
            </a:pPr>
            <a:r>
              <a:rPr lang="pt-BR" dirty="0"/>
              <a:t>Cardiovascular diseases</a:t>
            </a:r>
          </a:p>
          <a:p>
            <a:pPr marL="285750" indent="-285750">
              <a:buFont typeface="Arial" panose="020B0604020202020204" pitchFamily="34" charset="0"/>
              <a:buChar char="•"/>
            </a:pPr>
            <a:r>
              <a:rPr lang="pt-BR" dirty="0"/>
              <a:t>OSAS</a:t>
            </a:r>
          </a:p>
          <a:p>
            <a:pPr marL="285750" indent="-285750">
              <a:buFont typeface="Arial" panose="020B0604020202020204" pitchFamily="34" charset="0"/>
              <a:buChar char="•"/>
            </a:pPr>
            <a:r>
              <a:rPr lang="pt-BR" dirty="0"/>
              <a:t>Stress and stigma</a:t>
            </a:r>
            <a:endParaRPr lang="it-IT" dirty="0"/>
          </a:p>
        </p:txBody>
      </p:sp>
      <p:sp>
        <p:nvSpPr>
          <p:cNvPr id="13" name="Parentesi graffa aperta 12">
            <a:extLst>
              <a:ext uri="{FF2B5EF4-FFF2-40B4-BE49-F238E27FC236}">
                <a16:creationId xmlns:a16="http://schemas.microsoft.com/office/drawing/2014/main" id="{433AE033-DC09-A5F9-EAEB-DB2C591FD92E}"/>
              </a:ext>
            </a:extLst>
          </p:cNvPr>
          <p:cNvSpPr/>
          <p:nvPr/>
        </p:nvSpPr>
        <p:spPr>
          <a:xfrm>
            <a:off x="2555310" y="4029868"/>
            <a:ext cx="507304" cy="1437743"/>
          </a:xfrm>
          <a:prstGeom prst="leftBrace">
            <a:avLst>
              <a:gd name="adj1" fmla="val 36728"/>
              <a:gd name="adj2" fmla="val 50000"/>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4" name="CasellaDiTesto 13">
            <a:extLst>
              <a:ext uri="{FF2B5EF4-FFF2-40B4-BE49-F238E27FC236}">
                <a16:creationId xmlns:a16="http://schemas.microsoft.com/office/drawing/2014/main" id="{6258075C-8478-73F2-A1A0-2E63A7FC3094}"/>
              </a:ext>
            </a:extLst>
          </p:cNvPr>
          <p:cNvSpPr txBox="1"/>
          <p:nvPr/>
        </p:nvSpPr>
        <p:spPr>
          <a:xfrm>
            <a:off x="5574082" y="2508618"/>
            <a:ext cx="5530241" cy="1600438"/>
          </a:xfrm>
          <a:prstGeom prst="rect">
            <a:avLst/>
          </a:prstGeom>
          <a:noFill/>
        </p:spPr>
        <p:txBody>
          <a:bodyPr wrap="square" rtlCol="0">
            <a:spAutoFit/>
          </a:bodyPr>
          <a:lstStyle/>
          <a:p>
            <a:pPr algn="just"/>
            <a:r>
              <a:rPr lang="en-US" sz="1400" dirty="0"/>
              <a:t>Visceral fat is more active metabolically than subcutaneous fat and is thought to have a stronger influence on adipocytokine production and insulin resistance. Central obesity is a more potent risk factor for cardiovascular disease (CVD) and mortality than total body obesity assessed by BMI, and that this phenomenon may be related in part to the role of intra-abdominal fat (visceral adiposity) on metabolic abnormalities having known association with increased risk of diabetes and CVD. </a:t>
            </a:r>
            <a:endParaRPr lang="it-IT" sz="1400" dirty="0"/>
          </a:p>
        </p:txBody>
      </p:sp>
      <p:cxnSp>
        <p:nvCxnSpPr>
          <p:cNvPr id="16" name="Connettore 2 15">
            <a:extLst>
              <a:ext uri="{FF2B5EF4-FFF2-40B4-BE49-F238E27FC236}">
                <a16:creationId xmlns:a16="http://schemas.microsoft.com/office/drawing/2014/main" id="{769646D0-5D87-D9BB-338C-7A35CA93083C}"/>
              </a:ext>
            </a:extLst>
          </p:cNvPr>
          <p:cNvCxnSpPr>
            <a:cxnSpLocks/>
          </p:cNvCxnSpPr>
          <p:nvPr/>
        </p:nvCxnSpPr>
        <p:spPr>
          <a:xfrm>
            <a:off x="4359059" y="3325848"/>
            <a:ext cx="1033396"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0" name="CasellaDiTesto 19">
            <a:extLst>
              <a:ext uri="{FF2B5EF4-FFF2-40B4-BE49-F238E27FC236}">
                <a16:creationId xmlns:a16="http://schemas.microsoft.com/office/drawing/2014/main" id="{62190F10-F4F9-16E1-6531-9181E4840899}"/>
              </a:ext>
            </a:extLst>
          </p:cNvPr>
          <p:cNvSpPr txBox="1"/>
          <p:nvPr/>
        </p:nvSpPr>
        <p:spPr>
          <a:xfrm>
            <a:off x="6663849" y="4204580"/>
            <a:ext cx="3538602" cy="800219"/>
          </a:xfrm>
          <a:prstGeom prst="rect">
            <a:avLst/>
          </a:prstGeom>
          <a:noFill/>
        </p:spPr>
        <p:txBody>
          <a:bodyPr wrap="square" rtlCol="0">
            <a:spAutoFit/>
          </a:bodyPr>
          <a:lstStyle/>
          <a:p>
            <a:pPr algn="just"/>
            <a:r>
              <a:rPr lang="en-US" sz="1400" dirty="0"/>
              <a:t>In dementia and stroke free individuals, WHR and </a:t>
            </a:r>
            <a:r>
              <a:rPr lang="en-US" sz="1400" dirty="0" err="1"/>
              <a:t>WCir</a:t>
            </a:r>
            <a:r>
              <a:rPr lang="en-US" sz="1400" dirty="0"/>
              <a:t> were more strongly associated with cognitive performance than BMI</a:t>
            </a:r>
            <a:r>
              <a:rPr lang="en-US" sz="1800" dirty="0"/>
              <a:t>.</a:t>
            </a:r>
            <a:endParaRPr lang="it-IT" dirty="0"/>
          </a:p>
        </p:txBody>
      </p:sp>
      <p:cxnSp>
        <p:nvCxnSpPr>
          <p:cNvPr id="24" name="Connettore 2 23">
            <a:extLst>
              <a:ext uri="{FF2B5EF4-FFF2-40B4-BE49-F238E27FC236}">
                <a16:creationId xmlns:a16="http://schemas.microsoft.com/office/drawing/2014/main" id="{3D255948-80E5-34AE-59DC-432D7CA276EF}"/>
              </a:ext>
            </a:extLst>
          </p:cNvPr>
          <p:cNvCxnSpPr>
            <a:cxnSpLocks/>
            <a:stCxn id="9" idx="3"/>
          </p:cNvCxnSpPr>
          <p:nvPr/>
        </p:nvCxnSpPr>
        <p:spPr>
          <a:xfrm>
            <a:off x="8110603" y="1658751"/>
            <a:ext cx="281835" cy="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9" name="CasellaDiTesto 28">
            <a:extLst>
              <a:ext uri="{FF2B5EF4-FFF2-40B4-BE49-F238E27FC236}">
                <a16:creationId xmlns:a16="http://schemas.microsoft.com/office/drawing/2014/main" id="{7B6E4797-20C4-7682-87AA-2DE063CCB97D}"/>
              </a:ext>
            </a:extLst>
          </p:cNvPr>
          <p:cNvSpPr txBox="1"/>
          <p:nvPr/>
        </p:nvSpPr>
        <p:spPr>
          <a:xfrm>
            <a:off x="6346883" y="5467611"/>
            <a:ext cx="4356970" cy="646331"/>
          </a:xfrm>
          <a:prstGeom prst="rect">
            <a:avLst/>
          </a:prstGeom>
          <a:noFill/>
        </p:spPr>
        <p:txBody>
          <a:bodyPr wrap="square" rtlCol="0">
            <a:spAutoFit/>
          </a:bodyPr>
          <a:lstStyle/>
          <a:p>
            <a:r>
              <a:rPr lang="it-IT" b="1" dirty="0" err="1">
                <a:solidFill>
                  <a:srgbClr val="013D61"/>
                </a:solidFill>
              </a:rPr>
              <a:t>O</a:t>
            </a:r>
            <a:r>
              <a:rPr lang="it-IT" b="1" i="0" dirty="0" err="1">
                <a:solidFill>
                  <a:srgbClr val="013D61"/>
                </a:solidFill>
                <a:effectLst/>
              </a:rPr>
              <a:t>besity-related</a:t>
            </a:r>
            <a:r>
              <a:rPr lang="it-IT" b="1" i="0" dirty="0">
                <a:solidFill>
                  <a:srgbClr val="013D61"/>
                </a:solidFill>
                <a:effectLst/>
              </a:rPr>
              <a:t> </a:t>
            </a:r>
            <a:r>
              <a:rPr lang="it-IT" b="1" i="0" dirty="0" err="1">
                <a:solidFill>
                  <a:srgbClr val="013D61"/>
                </a:solidFill>
                <a:effectLst/>
              </a:rPr>
              <a:t>anthropometric</a:t>
            </a:r>
            <a:r>
              <a:rPr lang="it-IT" b="1" i="0" dirty="0">
                <a:solidFill>
                  <a:srgbClr val="013D61"/>
                </a:solidFill>
                <a:effectLst/>
              </a:rPr>
              <a:t> </a:t>
            </a:r>
            <a:r>
              <a:rPr lang="it-IT" b="1" i="0" dirty="0" err="1">
                <a:solidFill>
                  <a:srgbClr val="013D61"/>
                </a:solidFill>
                <a:effectLst/>
              </a:rPr>
              <a:t>indicators</a:t>
            </a:r>
            <a:endParaRPr lang="it-IT" b="1" i="0" dirty="0">
              <a:solidFill>
                <a:srgbClr val="013D61"/>
              </a:solidFill>
              <a:effectLst/>
            </a:endParaRPr>
          </a:p>
          <a:p>
            <a:endParaRPr lang="it-IT" dirty="0"/>
          </a:p>
        </p:txBody>
      </p:sp>
      <p:cxnSp>
        <p:nvCxnSpPr>
          <p:cNvPr id="31" name="Connettore 2 30">
            <a:extLst>
              <a:ext uri="{FF2B5EF4-FFF2-40B4-BE49-F238E27FC236}">
                <a16:creationId xmlns:a16="http://schemas.microsoft.com/office/drawing/2014/main" id="{B62A4D0C-C2B9-87A3-DA18-3F6F640F9D55}"/>
              </a:ext>
            </a:extLst>
          </p:cNvPr>
          <p:cNvCxnSpPr/>
          <p:nvPr/>
        </p:nvCxnSpPr>
        <p:spPr>
          <a:xfrm>
            <a:off x="8392438" y="5135671"/>
            <a:ext cx="0" cy="33194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ttore curvo 42">
            <a:extLst>
              <a:ext uri="{FF2B5EF4-FFF2-40B4-BE49-F238E27FC236}">
                <a16:creationId xmlns:a16="http://schemas.microsoft.com/office/drawing/2014/main" id="{98615F7F-89C1-55BB-CDAD-7A45C7DE1D37}"/>
              </a:ext>
            </a:extLst>
          </p:cNvPr>
          <p:cNvCxnSpPr>
            <a:cxnSpLocks/>
            <a:stCxn id="22" idx="3"/>
            <a:endCxn id="29" idx="3"/>
          </p:cNvCxnSpPr>
          <p:nvPr/>
        </p:nvCxnSpPr>
        <p:spPr>
          <a:xfrm flipH="1">
            <a:off x="10703853" y="1658751"/>
            <a:ext cx="619675" cy="4132026"/>
          </a:xfrm>
          <a:prstGeom prst="curvedConnector3">
            <a:avLst>
              <a:gd name="adj1" fmla="val -36890"/>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59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arn(inVertical)">
                                      <p:cBhvr>
                                        <p:cTn id="41" dur="500"/>
                                        <p:tgtEl>
                                          <p:spTgt spid="13"/>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arn(inVertical)">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barn(inVertical)">
                                      <p:cBhvr>
                                        <p:cTn id="49" dur="500"/>
                                        <p:tgtEl>
                                          <p:spTgt spid="24"/>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barn(inVertical)">
                                      <p:cBhvr>
                                        <p:cTn id="55" dur="500"/>
                                        <p:tgtEl>
                                          <p:spTgt spid="2"/>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barn(inVertical)">
                                      <p:cBhvr>
                                        <p:cTn id="60" dur="500"/>
                                        <p:tgtEl>
                                          <p:spTgt spid="27"/>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barn(inVertical)">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barn(inVertical)">
                                      <p:cBhvr>
                                        <p:cTn id="68" dur="500"/>
                                        <p:tgtEl>
                                          <p:spTgt spid="43"/>
                                        </p:tgtEl>
                                      </p:cBhvr>
                                    </p:animEffect>
                                  </p:childTnLst>
                                </p:cTn>
                              </p:par>
                              <p:par>
                                <p:cTn id="69" presetID="16" presetClass="entr" presetSubtype="21" fill="hold"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barn(inVertical)">
                                      <p:cBhvr>
                                        <p:cTn id="71" dur="500"/>
                                        <p:tgtEl>
                                          <p:spTgt spid="31"/>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barn(inVertical)">
                                      <p:cBhvr>
                                        <p:cTn id="74" dur="500"/>
                                        <p:tgtEl>
                                          <p:spTgt spid="7"/>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barn(inVertical)">
                                      <p:cBhvr>
                                        <p:cTn id="7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7" grpId="0" animBg="1"/>
      <p:bldP spid="22" grpId="0" animBg="1"/>
      <p:bldP spid="2" grpId="0"/>
      <p:bldP spid="6" grpId="0"/>
      <p:bldP spid="9" grpId="0"/>
      <p:bldP spid="10" grpId="0"/>
      <p:bldP spid="11" grpId="0"/>
      <p:bldP spid="12" grpId="0"/>
      <p:bldP spid="13" grpId="0" animBg="1"/>
      <p:bldP spid="14" grpId="0"/>
      <p:bldP spid="20"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3ACB5F5C-7362-AF33-1946-38F52F85EB8E}"/>
              </a:ext>
            </a:extLst>
          </p:cNvPr>
          <p:cNvSpPr/>
          <p:nvPr/>
        </p:nvSpPr>
        <p:spPr>
          <a:xfrm>
            <a:off x="0" y="632564"/>
            <a:ext cx="751562" cy="419622"/>
          </a:xfrm>
          <a:prstGeom prst="rect">
            <a:avLst/>
          </a:prstGeom>
          <a:solidFill>
            <a:srgbClr val="00AC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41EBB04F-C1CA-0E8B-DF7C-9BE4BBE37441}"/>
              </a:ext>
            </a:extLst>
          </p:cNvPr>
          <p:cNvSpPr/>
          <p:nvPr/>
        </p:nvSpPr>
        <p:spPr>
          <a:xfrm>
            <a:off x="751562" y="632564"/>
            <a:ext cx="294361" cy="419622"/>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descr="Immagine che contiene testo, schermata, diagramma, Cervello&#10;&#10;Il contenuto generato dall'IA potrebbe non essere corretto.">
            <a:extLst>
              <a:ext uri="{FF2B5EF4-FFF2-40B4-BE49-F238E27FC236}">
                <a16:creationId xmlns:a16="http://schemas.microsoft.com/office/drawing/2014/main" id="{ADB922C0-2218-1D78-7887-183261341B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52357" y="1131616"/>
            <a:ext cx="7928789" cy="4987929"/>
          </a:xfrm>
          <a:prstGeom prst="rect">
            <a:avLst/>
          </a:prstGeom>
        </p:spPr>
      </p:pic>
      <p:sp>
        <p:nvSpPr>
          <p:cNvPr id="4" name="CasellaDiTesto 3">
            <a:extLst>
              <a:ext uri="{FF2B5EF4-FFF2-40B4-BE49-F238E27FC236}">
                <a16:creationId xmlns:a16="http://schemas.microsoft.com/office/drawing/2014/main" id="{B446A93F-6382-EE3B-CBD0-9C9A558A9448}"/>
              </a:ext>
            </a:extLst>
          </p:cNvPr>
          <p:cNvSpPr txBox="1"/>
          <p:nvPr/>
        </p:nvSpPr>
        <p:spPr>
          <a:xfrm>
            <a:off x="375781" y="2115235"/>
            <a:ext cx="5179514" cy="3754874"/>
          </a:xfrm>
          <a:prstGeom prst="rect">
            <a:avLst/>
          </a:prstGeom>
          <a:noFill/>
        </p:spPr>
        <p:txBody>
          <a:bodyPr wrap="square" rtlCol="0">
            <a:spAutoFit/>
          </a:bodyPr>
          <a:lstStyle/>
          <a:p>
            <a:pPr marL="285750" indent="-285750">
              <a:buFont typeface="Arial" panose="020B0604020202020204" pitchFamily="34" charset="0"/>
              <a:buChar char="•"/>
            </a:pPr>
            <a:r>
              <a:rPr lang="en-US" sz="1400" dirty="0"/>
              <a:t>Global atrophy and regional reduction of gray matter density, primarily in frontal regions, and independent of age and relevant clinical variables;</a:t>
            </a:r>
          </a:p>
          <a:p>
            <a:pPr marL="285750" indent="-285750">
              <a:buFont typeface="Arial" panose="020B0604020202020204" pitchFamily="34" charset="0"/>
              <a:buChar char="•"/>
            </a:pPr>
            <a:r>
              <a:rPr lang="en-US" sz="1400" dirty="0"/>
              <a:t>Metabolic alterations of prefrontal regions found to correlate with performance on tests of memory and executive function in young adults; </a:t>
            </a:r>
          </a:p>
          <a:p>
            <a:pPr marL="285750" indent="-285750">
              <a:buFont typeface="Arial" panose="020B0604020202020204" pitchFamily="34" charset="0"/>
              <a:buChar char="•"/>
            </a:pPr>
            <a:r>
              <a:rPr lang="en-US" sz="1400" dirty="0"/>
              <a:t>In older adults, obesity has been associated with disruption of frontal, temporal, and subcortical brain regions, others have found significant positive associations between BMI and burden of white matter lesions in older adults, independent of vascular factors such as hypertension;</a:t>
            </a:r>
          </a:p>
          <a:p>
            <a:pPr marL="285750" indent="-285750">
              <a:buFont typeface="Arial" panose="020B0604020202020204" pitchFamily="34" charset="0"/>
              <a:buChar char="•"/>
            </a:pPr>
            <a:r>
              <a:rPr lang="en-US" sz="1400" dirty="0"/>
              <a:t>While white matter volume did not differ between healthy obese and lean younger adults on MRI, newer diffusion tensor imaging studies have demonstrated an age-independent association between elevated BMI and reduced microstructural white matter integrity, measured via fractional anisotropy and mean diffusion values.</a:t>
            </a:r>
            <a:endParaRPr lang="it-IT" sz="1400" dirty="0"/>
          </a:p>
        </p:txBody>
      </p:sp>
      <p:sp>
        <p:nvSpPr>
          <p:cNvPr id="7" name="CasellaDiTesto 6">
            <a:extLst>
              <a:ext uri="{FF2B5EF4-FFF2-40B4-BE49-F238E27FC236}">
                <a16:creationId xmlns:a16="http://schemas.microsoft.com/office/drawing/2014/main" id="{7F3E5322-D4B3-9BFF-1048-F79803817EDC}"/>
              </a:ext>
            </a:extLst>
          </p:cNvPr>
          <p:cNvSpPr txBox="1"/>
          <p:nvPr/>
        </p:nvSpPr>
        <p:spPr>
          <a:xfrm>
            <a:off x="1183712" y="546841"/>
            <a:ext cx="6275538" cy="584775"/>
          </a:xfrm>
          <a:prstGeom prst="rect">
            <a:avLst/>
          </a:prstGeom>
          <a:noFill/>
        </p:spPr>
        <p:txBody>
          <a:bodyPr wrap="square" rtlCol="0">
            <a:spAutoFit/>
          </a:bodyPr>
          <a:lstStyle/>
          <a:p>
            <a:r>
              <a:rPr lang="it-IT" sz="3200" b="1" dirty="0">
                <a:solidFill>
                  <a:srgbClr val="013D61"/>
                </a:solidFill>
              </a:rPr>
              <a:t>Alterazioni morfologiche e cognitive</a:t>
            </a:r>
          </a:p>
        </p:txBody>
      </p:sp>
    </p:spTree>
    <p:extLst>
      <p:ext uri="{BB962C8B-B14F-4D97-AF65-F5344CB8AC3E}">
        <p14:creationId xmlns:p14="http://schemas.microsoft.com/office/powerpoint/2010/main" val="3319512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anim calcmode="lin" valueType="num">
                                      <p:cBhvr>
                                        <p:cTn id="3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D10D3B5-2CE9-DAF4-C077-803261105DBB}"/>
              </a:ext>
            </a:extLst>
          </p:cNvPr>
          <p:cNvSpPr/>
          <p:nvPr/>
        </p:nvSpPr>
        <p:spPr>
          <a:xfrm>
            <a:off x="0" y="632564"/>
            <a:ext cx="751562" cy="419622"/>
          </a:xfrm>
          <a:prstGeom prst="rect">
            <a:avLst/>
          </a:prstGeom>
          <a:solidFill>
            <a:srgbClr val="00AC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a:extLst>
              <a:ext uri="{FF2B5EF4-FFF2-40B4-BE49-F238E27FC236}">
                <a16:creationId xmlns:a16="http://schemas.microsoft.com/office/drawing/2014/main" id="{6CB9FF7D-9D2D-9EEB-2CE5-1C1E9E28A813}"/>
              </a:ext>
            </a:extLst>
          </p:cNvPr>
          <p:cNvSpPr/>
          <p:nvPr/>
        </p:nvSpPr>
        <p:spPr>
          <a:xfrm>
            <a:off x="751562" y="632564"/>
            <a:ext cx="294361" cy="419622"/>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125B42C7-07E7-F7AD-E289-09661636EBE3}"/>
              </a:ext>
            </a:extLst>
          </p:cNvPr>
          <p:cNvSpPr txBox="1"/>
          <p:nvPr/>
        </p:nvSpPr>
        <p:spPr>
          <a:xfrm>
            <a:off x="1198557" y="535956"/>
            <a:ext cx="9526044" cy="584775"/>
          </a:xfrm>
          <a:prstGeom prst="rect">
            <a:avLst/>
          </a:prstGeom>
          <a:noFill/>
        </p:spPr>
        <p:txBody>
          <a:bodyPr wrap="square" rtlCol="0">
            <a:spAutoFit/>
          </a:bodyPr>
          <a:lstStyle/>
          <a:p>
            <a:r>
              <a:rPr lang="it-IT" sz="3200" b="1" dirty="0">
                <a:solidFill>
                  <a:srgbClr val="113F6F"/>
                </a:solidFill>
              </a:rPr>
              <a:t>Cambiamenti genetici, epigenetici e infiammatori</a:t>
            </a:r>
          </a:p>
        </p:txBody>
      </p:sp>
      <p:pic>
        <p:nvPicPr>
          <p:cNvPr id="6" name="Immagine 5" descr="Immagine che contiene testo&#10;&#10;Il contenuto generato dall'IA potrebbe non essere corretto.">
            <a:extLst>
              <a:ext uri="{FF2B5EF4-FFF2-40B4-BE49-F238E27FC236}">
                <a16:creationId xmlns:a16="http://schemas.microsoft.com/office/drawing/2014/main" id="{E8897590-36A5-1E37-577F-48BD2E415A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5" y="1703772"/>
            <a:ext cx="5972901" cy="3450456"/>
          </a:xfrm>
          <a:prstGeom prst="rect">
            <a:avLst/>
          </a:prstGeom>
        </p:spPr>
      </p:pic>
      <p:pic>
        <p:nvPicPr>
          <p:cNvPr id="8" name="Immagine 7" descr="Immagine che contiene testo, diagramma, schermata, linea&#10;&#10;Il contenuto generato dall'IA potrebbe non essere corretto.">
            <a:extLst>
              <a:ext uri="{FF2B5EF4-FFF2-40B4-BE49-F238E27FC236}">
                <a16:creationId xmlns:a16="http://schemas.microsoft.com/office/drawing/2014/main" id="{C9865DB1-1494-CB3F-7D53-9D7D54C819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4209" y="1446524"/>
            <a:ext cx="5990338" cy="3707704"/>
          </a:xfrm>
          <a:prstGeom prst="rect">
            <a:avLst/>
          </a:prstGeom>
        </p:spPr>
      </p:pic>
    </p:spTree>
    <p:extLst>
      <p:ext uri="{BB962C8B-B14F-4D97-AF65-F5344CB8AC3E}">
        <p14:creationId xmlns:p14="http://schemas.microsoft.com/office/powerpoint/2010/main" val="413134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47505B9-9CFA-E787-50CC-83ECCC8D9166}"/>
              </a:ext>
            </a:extLst>
          </p:cNvPr>
          <p:cNvSpPr/>
          <p:nvPr/>
        </p:nvSpPr>
        <p:spPr>
          <a:xfrm>
            <a:off x="0" y="632564"/>
            <a:ext cx="751562" cy="419622"/>
          </a:xfrm>
          <a:prstGeom prst="rect">
            <a:avLst/>
          </a:prstGeom>
          <a:solidFill>
            <a:srgbClr val="00AC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a:extLst>
              <a:ext uri="{FF2B5EF4-FFF2-40B4-BE49-F238E27FC236}">
                <a16:creationId xmlns:a16="http://schemas.microsoft.com/office/drawing/2014/main" id="{D2BC9B79-A90B-79E6-1300-07218C35F5A8}"/>
              </a:ext>
            </a:extLst>
          </p:cNvPr>
          <p:cNvSpPr/>
          <p:nvPr/>
        </p:nvSpPr>
        <p:spPr>
          <a:xfrm>
            <a:off x="751562" y="632564"/>
            <a:ext cx="294361" cy="419622"/>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5A47249D-0733-5A44-E17A-5A9ED504D6C6}"/>
              </a:ext>
            </a:extLst>
          </p:cNvPr>
          <p:cNvSpPr txBox="1"/>
          <p:nvPr/>
        </p:nvSpPr>
        <p:spPr>
          <a:xfrm>
            <a:off x="1189972" y="549987"/>
            <a:ext cx="7265095" cy="584775"/>
          </a:xfrm>
          <a:prstGeom prst="rect">
            <a:avLst/>
          </a:prstGeom>
          <a:noFill/>
        </p:spPr>
        <p:txBody>
          <a:bodyPr wrap="square" rtlCol="0">
            <a:spAutoFit/>
          </a:bodyPr>
          <a:lstStyle/>
          <a:p>
            <a:r>
              <a:rPr lang="it-IT" sz="3200" b="1" dirty="0">
                <a:solidFill>
                  <a:srgbClr val="013D61"/>
                </a:solidFill>
              </a:rPr>
              <a:t>Obesità e demenza</a:t>
            </a:r>
          </a:p>
        </p:txBody>
      </p:sp>
      <p:pic>
        <p:nvPicPr>
          <p:cNvPr id="6" name="Immagine 5" descr="Immagine che contiene testo, diagramma, Carattere, linea&#10;&#10;Il contenuto generato dall'IA potrebbe non essere corretto.">
            <a:extLst>
              <a:ext uri="{FF2B5EF4-FFF2-40B4-BE49-F238E27FC236}">
                <a16:creationId xmlns:a16="http://schemas.microsoft.com/office/drawing/2014/main" id="{7A2C2387-CEC6-97E6-91F8-B6F3FB87A0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3812" y="1221852"/>
            <a:ext cx="4127427" cy="4710397"/>
          </a:xfrm>
          <a:prstGeom prst="rect">
            <a:avLst/>
          </a:prstGeom>
        </p:spPr>
      </p:pic>
      <p:sp>
        <p:nvSpPr>
          <p:cNvPr id="7" name="CasellaDiTesto 6">
            <a:extLst>
              <a:ext uri="{FF2B5EF4-FFF2-40B4-BE49-F238E27FC236}">
                <a16:creationId xmlns:a16="http://schemas.microsoft.com/office/drawing/2014/main" id="{A7A1C779-EA71-6468-65C4-0AC31017BD75}"/>
              </a:ext>
            </a:extLst>
          </p:cNvPr>
          <p:cNvSpPr txBox="1"/>
          <p:nvPr/>
        </p:nvSpPr>
        <p:spPr>
          <a:xfrm>
            <a:off x="6313714" y="1288869"/>
            <a:ext cx="4955177" cy="4801314"/>
          </a:xfrm>
          <a:prstGeom prst="rect">
            <a:avLst/>
          </a:prstGeom>
          <a:noFill/>
        </p:spPr>
        <p:txBody>
          <a:bodyPr wrap="square" rtlCol="0">
            <a:spAutoFit/>
          </a:bodyPr>
          <a:lstStyle/>
          <a:p>
            <a:r>
              <a:rPr lang="en-US" b="1" i="0" dirty="0">
                <a:effectLst/>
                <a:latin typeface="BlinkMacSystemFont"/>
              </a:rPr>
              <a:t>The complex interplay between obesity, neuroinflammation and dementia</a:t>
            </a:r>
          </a:p>
          <a:p>
            <a:pPr marL="342900" indent="-342900">
              <a:buAutoNum type="arabicPeriod"/>
            </a:pPr>
            <a:r>
              <a:rPr lang="en-US" b="0" i="0" dirty="0">
                <a:effectLst/>
                <a:latin typeface="BlinkMacSystemFont"/>
              </a:rPr>
              <a:t>Unhealthy lifestyle factors contribute to excess visceral adipose accumulation in obesity, which promotes systemic inflammation and insulin resistance.</a:t>
            </a:r>
          </a:p>
          <a:p>
            <a:pPr marL="342900" indent="-342900">
              <a:buAutoNum type="arabicPeriod"/>
            </a:pPr>
            <a:r>
              <a:rPr lang="en-US" b="0" i="0" dirty="0">
                <a:effectLst/>
                <a:latin typeface="BlinkMacSystemFont"/>
              </a:rPr>
              <a:t>Obesity is also associated with gut dysbiosis and reduced short chain fatty acid (SCFA) metabolites.</a:t>
            </a:r>
          </a:p>
          <a:p>
            <a:pPr marL="342900" indent="-342900">
              <a:buAutoNum type="arabicPeriod"/>
            </a:pPr>
            <a:r>
              <a:rPr lang="en-US" b="0" i="0" dirty="0">
                <a:effectLst/>
                <a:latin typeface="BlinkMacSystemFont"/>
              </a:rPr>
              <a:t>These pathological features promote neuroinflammation which in turn promotes the pathological features of dementia (i.e. decreased neurogenesis, synaptic plasticity and long-term potentiation; the development of white matter lesions; neurodegeneration and cerebral atrophy). Ultimately, this may impair cognition and cause dementia.</a:t>
            </a:r>
            <a:endParaRPr lang="it-IT" dirty="0"/>
          </a:p>
        </p:txBody>
      </p:sp>
    </p:spTree>
    <p:extLst>
      <p:ext uri="{BB962C8B-B14F-4D97-AF65-F5344CB8AC3E}">
        <p14:creationId xmlns:p14="http://schemas.microsoft.com/office/powerpoint/2010/main" val="306643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1000"/>
                                        <p:tgtEl>
                                          <p:spTgt spid="7">
                                            <p:txEl>
                                              <p:pRg st="1" end="1"/>
                                            </p:txEl>
                                          </p:spTgt>
                                        </p:tgtEl>
                                      </p:cBhvr>
                                    </p:animEffect>
                                    <p:anim calcmode="lin" valueType="num">
                                      <p:cBhvr>
                                        <p:cTn id="19"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fade">
                                      <p:cBhvr>
                                        <p:cTn id="25" dur="1000"/>
                                        <p:tgtEl>
                                          <p:spTgt spid="7">
                                            <p:txEl>
                                              <p:pRg st="2" end="2"/>
                                            </p:txEl>
                                          </p:spTgt>
                                        </p:tgtEl>
                                      </p:cBhvr>
                                    </p:animEffect>
                                    <p:anim calcmode="lin" valueType="num">
                                      <p:cBhvr>
                                        <p:cTn id="26"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fade">
                                      <p:cBhvr>
                                        <p:cTn id="32" dur="1000"/>
                                        <p:tgtEl>
                                          <p:spTgt spid="7">
                                            <p:txEl>
                                              <p:pRg st="3" end="3"/>
                                            </p:txEl>
                                          </p:spTgt>
                                        </p:tgtEl>
                                      </p:cBhvr>
                                    </p:animEffect>
                                    <p:anim calcmode="lin" valueType="num">
                                      <p:cBhvr>
                                        <p:cTn id="3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52CD7-E143-FA3D-75BD-93647D0CE201}"/>
            </a:ext>
          </a:extLst>
        </p:cNvPr>
        <p:cNvGrpSpPr/>
        <p:nvPr/>
      </p:nvGrpSpPr>
      <p:grpSpPr>
        <a:xfrm>
          <a:off x="0" y="0"/>
          <a:ext cx="0" cy="0"/>
          <a:chOff x="0" y="0"/>
          <a:chExt cx="0" cy="0"/>
        </a:xfrm>
      </p:grpSpPr>
      <p:sp>
        <p:nvSpPr>
          <p:cNvPr id="3" name="Rettangolo 2">
            <a:extLst>
              <a:ext uri="{FF2B5EF4-FFF2-40B4-BE49-F238E27FC236}">
                <a16:creationId xmlns:a16="http://schemas.microsoft.com/office/drawing/2014/main" id="{2B5B111B-8797-D7E0-A234-5D0E562934A1}"/>
              </a:ext>
            </a:extLst>
          </p:cNvPr>
          <p:cNvSpPr/>
          <p:nvPr/>
        </p:nvSpPr>
        <p:spPr>
          <a:xfrm>
            <a:off x="0" y="632564"/>
            <a:ext cx="751562" cy="419622"/>
          </a:xfrm>
          <a:prstGeom prst="rect">
            <a:avLst/>
          </a:prstGeom>
          <a:solidFill>
            <a:srgbClr val="00AC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5397BC69-C2DC-B272-7400-BF97840506F6}"/>
              </a:ext>
            </a:extLst>
          </p:cNvPr>
          <p:cNvSpPr/>
          <p:nvPr/>
        </p:nvSpPr>
        <p:spPr>
          <a:xfrm>
            <a:off x="751562" y="632564"/>
            <a:ext cx="294361" cy="419622"/>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0FD019AB-AC9B-7B28-1AA7-B3DB740A02BF}"/>
              </a:ext>
            </a:extLst>
          </p:cNvPr>
          <p:cNvSpPr txBox="1"/>
          <p:nvPr/>
        </p:nvSpPr>
        <p:spPr>
          <a:xfrm>
            <a:off x="1189972" y="549987"/>
            <a:ext cx="7265095" cy="584775"/>
          </a:xfrm>
          <a:prstGeom prst="rect">
            <a:avLst/>
          </a:prstGeom>
          <a:noFill/>
        </p:spPr>
        <p:txBody>
          <a:bodyPr wrap="square" rtlCol="0">
            <a:spAutoFit/>
          </a:bodyPr>
          <a:lstStyle/>
          <a:p>
            <a:r>
              <a:rPr lang="it-IT" sz="3200" b="1" dirty="0">
                <a:solidFill>
                  <a:srgbClr val="013D61"/>
                </a:solidFill>
              </a:rPr>
              <a:t>Obesità </a:t>
            </a:r>
            <a:r>
              <a:rPr lang="it-IT" sz="3200" b="1" dirty="0" err="1">
                <a:solidFill>
                  <a:srgbClr val="013D61"/>
                </a:solidFill>
              </a:rPr>
              <a:t>sarcopenica</a:t>
            </a:r>
            <a:r>
              <a:rPr lang="it-IT" sz="3200" b="1" dirty="0">
                <a:solidFill>
                  <a:srgbClr val="013D61"/>
                </a:solidFill>
              </a:rPr>
              <a:t>, diabete e demenza</a:t>
            </a:r>
          </a:p>
        </p:txBody>
      </p:sp>
      <p:pic>
        <p:nvPicPr>
          <p:cNvPr id="13" name="Immagine 12" descr="Immagine che contiene testo, schermata&#10;&#10;Il contenuto generato dall'IA potrebbe non essere corretto.">
            <a:extLst>
              <a:ext uri="{FF2B5EF4-FFF2-40B4-BE49-F238E27FC236}">
                <a16:creationId xmlns:a16="http://schemas.microsoft.com/office/drawing/2014/main" id="{C2945825-6EE2-BE44-3F0F-E664F2096A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703" y="1252483"/>
            <a:ext cx="3745823" cy="4621204"/>
          </a:xfrm>
          <a:prstGeom prst="rect">
            <a:avLst/>
          </a:prstGeom>
        </p:spPr>
      </p:pic>
      <p:pic>
        <p:nvPicPr>
          <p:cNvPr id="15" name="Immagine 14" descr="Immagine che contiene testo, schermata, cerchio, diagramma&#10;&#10;Il contenuto generato dall'IA potrebbe non essere corretto.">
            <a:extLst>
              <a:ext uri="{FF2B5EF4-FFF2-40B4-BE49-F238E27FC236}">
                <a16:creationId xmlns:a16="http://schemas.microsoft.com/office/drawing/2014/main" id="{87F7FB19-7DEF-EC90-B2E8-A744A05616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7326" y="1252483"/>
            <a:ext cx="5554876" cy="4442724"/>
          </a:xfrm>
          <a:prstGeom prst="rect">
            <a:avLst/>
          </a:prstGeom>
        </p:spPr>
      </p:pic>
    </p:spTree>
    <p:extLst>
      <p:ext uri="{BB962C8B-B14F-4D97-AF65-F5344CB8AC3E}">
        <p14:creationId xmlns:p14="http://schemas.microsoft.com/office/powerpoint/2010/main" val="33707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heel(1)">
                                      <p:cBhvr>
                                        <p:cTn id="1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3869F348-4E79-499E-BE76-81D2149126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965" y="763943"/>
            <a:ext cx="5628069" cy="5330113"/>
          </a:xfrm>
          <a:prstGeom prst="rect">
            <a:avLst/>
          </a:prstGeom>
        </p:spPr>
      </p:pic>
      <p:sp>
        <p:nvSpPr>
          <p:cNvPr id="2" name="Rettangolo 1">
            <a:extLst>
              <a:ext uri="{FF2B5EF4-FFF2-40B4-BE49-F238E27FC236}">
                <a16:creationId xmlns:a16="http://schemas.microsoft.com/office/drawing/2014/main" id="{6CF22BB9-8CEB-4F94-6091-F63E4B0F5EC0}"/>
              </a:ext>
            </a:extLst>
          </p:cNvPr>
          <p:cNvSpPr/>
          <p:nvPr/>
        </p:nvSpPr>
        <p:spPr>
          <a:xfrm>
            <a:off x="0" y="632564"/>
            <a:ext cx="751562" cy="419622"/>
          </a:xfrm>
          <a:prstGeom prst="rect">
            <a:avLst/>
          </a:prstGeom>
          <a:solidFill>
            <a:srgbClr val="00AC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a:extLst>
              <a:ext uri="{FF2B5EF4-FFF2-40B4-BE49-F238E27FC236}">
                <a16:creationId xmlns:a16="http://schemas.microsoft.com/office/drawing/2014/main" id="{B7ECCDCC-4C35-971C-4164-EBF58514C0F1}"/>
              </a:ext>
            </a:extLst>
          </p:cNvPr>
          <p:cNvSpPr/>
          <p:nvPr/>
        </p:nvSpPr>
        <p:spPr>
          <a:xfrm>
            <a:off x="751562" y="632564"/>
            <a:ext cx="294361" cy="419622"/>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C6A37741-20A7-7107-BA2B-AB511B281CA8}"/>
              </a:ext>
            </a:extLst>
          </p:cNvPr>
          <p:cNvSpPr txBox="1"/>
          <p:nvPr/>
        </p:nvSpPr>
        <p:spPr>
          <a:xfrm>
            <a:off x="1189972" y="549987"/>
            <a:ext cx="7265095" cy="584775"/>
          </a:xfrm>
          <a:prstGeom prst="rect">
            <a:avLst/>
          </a:prstGeom>
          <a:noFill/>
        </p:spPr>
        <p:txBody>
          <a:bodyPr wrap="square" rtlCol="0">
            <a:spAutoFit/>
          </a:bodyPr>
          <a:lstStyle/>
          <a:p>
            <a:r>
              <a:rPr lang="it-IT" sz="3200" b="1" dirty="0" err="1">
                <a:solidFill>
                  <a:srgbClr val="013D61"/>
                </a:solidFill>
              </a:rPr>
              <a:t>Obesity</a:t>
            </a:r>
            <a:r>
              <a:rPr lang="it-IT" sz="3200" b="1" dirty="0">
                <a:solidFill>
                  <a:srgbClr val="013D61"/>
                </a:solidFill>
              </a:rPr>
              <a:t> </a:t>
            </a:r>
            <a:r>
              <a:rPr lang="it-IT" sz="3200" b="1" dirty="0" err="1">
                <a:solidFill>
                  <a:srgbClr val="013D61"/>
                </a:solidFill>
              </a:rPr>
              <a:t>paradox</a:t>
            </a:r>
            <a:endParaRPr lang="it-IT" sz="3200" b="1" dirty="0">
              <a:solidFill>
                <a:srgbClr val="013D61"/>
              </a:solidFill>
            </a:endParaRPr>
          </a:p>
        </p:txBody>
      </p:sp>
    </p:spTree>
    <p:extLst>
      <p:ext uri="{BB962C8B-B14F-4D97-AF65-F5344CB8AC3E}">
        <p14:creationId xmlns:p14="http://schemas.microsoft.com/office/powerpoint/2010/main" val="1532501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EC9F78B5-22F4-4CC1-A92B-913EEEFCECAB}"/>
              </a:ext>
            </a:extLst>
          </p:cNvPr>
          <p:cNvSpPr/>
          <p:nvPr/>
        </p:nvSpPr>
        <p:spPr>
          <a:xfrm>
            <a:off x="0" y="632564"/>
            <a:ext cx="751562" cy="419622"/>
          </a:xfrm>
          <a:prstGeom prst="rect">
            <a:avLst/>
          </a:prstGeom>
          <a:solidFill>
            <a:srgbClr val="00AC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a:extLst>
              <a:ext uri="{FF2B5EF4-FFF2-40B4-BE49-F238E27FC236}">
                <a16:creationId xmlns:a16="http://schemas.microsoft.com/office/drawing/2014/main" id="{C1CC3A76-3889-4247-9866-5D293226ADD1}"/>
              </a:ext>
            </a:extLst>
          </p:cNvPr>
          <p:cNvSpPr/>
          <p:nvPr/>
        </p:nvSpPr>
        <p:spPr>
          <a:xfrm>
            <a:off x="751562" y="632564"/>
            <a:ext cx="294361" cy="419622"/>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4DE4DB04-BCFC-482F-869F-63929CF3D30B}"/>
              </a:ext>
            </a:extLst>
          </p:cNvPr>
          <p:cNvSpPr txBox="1"/>
          <p:nvPr/>
        </p:nvSpPr>
        <p:spPr>
          <a:xfrm>
            <a:off x="1189972" y="549987"/>
            <a:ext cx="7265095" cy="584775"/>
          </a:xfrm>
          <a:prstGeom prst="rect">
            <a:avLst/>
          </a:prstGeom>
          <a:noFill/>
        </p:spPr>
        <p:txBody>
          <a:bodyPr wrap="square" rtlCol="0">
            <a:spAutoFit/>
          </a:bodyPr>
          <a:lstStyle/>
          <a:p>
            <a:r>
              <a:rPr lang="it-IT" sz="3200" b="1" dirty="0" err="1">
                <a:solidFill>
                  <a:srgbClr val="013D61"/>
                </a:solidFill>
              </a:rPr>
              <a:t>Obesity</a:t>
            </a:r>
            <a:r>
              <a:rPr lang="it-IT" sz="3200" b="1" dirty="0">
                <a:solidFill>
                  <a:srgbClr val="013D61"/>
                </a:solidFill>
              </a:rPr>
              <a:t> </a:t>
            </a:r>
            <a:r>
              <a:rPr lang="it-IT" sz="3200" b="1" dirty="0" err="1">
                <a:solidFill>
                  <a:srgbClr val="013D61"/>
                </a:solidFill>
              </a:rPr>
              <a:t>paradox</a:t>
            </a:r>
            <a:r>
              <a:rPr lang="it-IT" sz="3200" b="1" dirty="0">
                <a:solidFill>
                  <a:srgbClr val="013D61"/>
                </a:solidFill>
              </a:rPr>
              <a:t> e demenza</a:t>
            </a:r>
          </a:p>
        </p:txBody>
      </p:sp>
      <p:pic>
        <p:nvPicPr>
          <p:cNvPr id="6" name="Immagine 5">
            <a:extLst>
              <a:ext uri="{FF2B5EF4-FFF2-40B4-BE49-F238E27FC236}">
                <a16:creationId xmlns:a16="http://schemas.microsoft.com/office/drawing/2014/main" id="{645FDD91-B866-46BE-AA68-F35674D523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240" y="1261072"/>
            <a:ext cx="5243328" cy="2088629"/>
          </a:xfrm>
          <a:prstGeom prst="rect">
            <a:avLst/>
          </a:prstGeom>
        </p:spPr>
      </p:pic>
      <p:pic>
        <p:nvPicPr>
          <p:cNvPr id="8" name="Immagine 7">
            <a:extLst>
              <a:ext uri="{FF2B5EF4-FFF2-40B4-BE49-F238E27FC236}">
                <a16:creationId xmlns:a16="http://schemas.microsoft.com/office/drawing/2014/main" id="{CEC5D89E-2DAE-425C-A55C-9F5C256011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940" y="3483077"/>
            <a:ext cx="5085219" cy="2214531"/>
          </a:xfrm>
          <a:prstGeom prst="rect">
            <a:avLst/>
          </a:prstGeom>
        </p:spPr>
      </p:pic>
      <p:pic>
        <p:nvPicPr>
          <p:cNvPr id="10" name="Immagine 9">
            <a:extLst>
              <a:ext uri="{FF2B5EF4-FFF2-40B4-BE49-F238E27FC236}">
                <a16:creationId xmlns:a16="http://schemas.microsoft.com/office/drawing/2014/main" id="{B8A2A906-2B2B-4647-AE40-7B79AADE07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6568" y="1365128"/>
            <a:ext cx="6246009" cy="4235898"/>
          </a:xfrm>
          <a:prstGeom prst="rect">
            <a:avLst/>
          </a:prstGeom>
        </p:spPr>
      </p:pic>
      <p:sp>
        <p:nvSpPr>
          <p:cNvPr id="11" name="CasellaDiTesto 10">
            <a:extLst>
              <a:ext uri="{FF2B5EF4-FFF2-40B4-BE49-F238E27FC236}">
                <a16:creationId xmlns:a16="http://schemas.microsoft.com/office/drawing/2014/main" id="{0BC92225-8A6C-41B0-BC7B-93B989FE34DA}"/>
              </a:ext>
            </a:extLst>
          </p:cNvPr>
          <p:cNvSpPr txBox="1"/>
          <p:nvPr/>
        </p:nvSpPr>
        <p:spPr>
          <a:xfrm>
            <a:off x="375781" y="5697608"/>
            <a:ext cx="11638419" cy="461665"/>
          </a:xfrm>
          <a:prstGeom prst="rect">
            <a:avLst/>
          </a:prstGeom>
          <a:noFill/>
        </p:spPr>
        <p:txBody>
          <a:bodyPr wrap="square" rtlCol="0">
            <a:spAutoFit/>
          </a:bodyPr>
          <a:lstStyle/>
          <a:p>
            <a:r>
              <a:rPr lang="it-IT" sz="1200" dirty="0" err="1"/>
              <a:t>Pegueroles</a:t>
            </a:r>
            <a:r>
              <a:rPr lang="it-IT" sz="1200" dirty="0"/>
              <a:t> J, Jiménez A, </a:t>
            </a:r>
            <a:r>
              <a:rPr lang="it-IT" sz="1200" dirty="0" err="1"/>
              <a:t>Vilaplana</a:t>
            </a:r>
            <a:r>
              <a:rPr lang="it-IT" sz="1200" dirty="0"/>
              <a:t> E, </a:t>
            </a:r>
            <a:r>
              <a:rPr lang="it-IT" sz="1200" dirty="0" err="1"/>
              <a:t>Montal</a:t>
            </a:r>
            <a:r>
              <a:rPr lang="it-IT" sz="1200" dirty="0"/>
              <a:t> V, Carmona-</a:t>
            </a:r>
            <a:r>
              <a:rPr lang="it-IT" sz="1200" dirty="0" err="1"/>
              <a:t>Iragui</a:t>
            </a:r>
            <a:r>
              <a:rPr lang="it-IT" sz="1200" dirty="0"/>
              <a:t> M, </a:t>
            </a:r>
            <a:r>
              <a:rPr lang="it-IT" sz="1200" dirty="0" err="1"/>
              <a:t>Pané</a:t>
            </a:r>
            <a:r>
              <a:rPr lang="it-IT" sz="1200" dirty="0"/>
              <a:t> A, </a:t>
            </a:r>
            <a:r>
              <a:rPr lang="it-IT" sz="1200" dirty="0" err="1"/>
              <a:t>Alcolea</a:t>
            </a:r>
            <a:r>
              <a:rPr lang="it-IT" sz="1200" dirty="0"/>
              <a:t> D, Videla L, </a:t>
            </a:r>
            <a:r>
              <a:rPr lang="it-IT" sz="1200" dirty="0" err="1"/>
              <a:t>Casajoana</a:t>
            </a:r>
            <a:r>
              <a:rPr lang="it-IT" sz="1200" dirty="0"/>
              <a:t> A, </a:t>
            </a:r>
            <a:r>
              <a:rPr lang="it-IT" sz="1200" dirty="0" err="1"/>
              <a:t>Clarimón</a:t>
            </a:r>
            <a:r>
              <a:rPr lang="it-IT" sz="1200" dirty="0"/>
              <a:t> J, Ortega E, Vidal J, Blesa R, </a:t>
            </a:r>
            <a:r>
              <a:rPr lang="it-IT" sz="1200" dirty="0" err="1"/>
              <a:t>Lleó</a:t>
            </a:r>
            <a:r>
              <a:rPr lang="it-IT" sz="1200" dirty="0"/>
              <a:t> A, </a:t>
            </a:r>
            <a:r>
              <a:rPr lang="it-IT" sz="1200" dirty="0" err="1"/>
              <a:t>Fortea</a:t>
            </a:r>
            <a:r>
              <a:rPr lang="it-IT" sz="1200" dirty="0"/>
              <a:t> J; </a:t>
            </a:r>
            <a:r>
              <a:rPr lang="it-IT" sz="1200" dirty="0" err="1"/>
              <a:t>Alzheimer's</a:t>
            </a:r>
            <a:r>
              <a:rPr lang="it-IT" sz="1200" dirty="0"/>
              <a:t> </a:t>
            </a:r>
            <a:r>
              <a:rPr lang="it-IT" sz="1200" dirty="0" err="1"/>
              <a:t>Disease</a:t>
            </a:r>
            <a:r>
              <a:rPr lang="it-IT" sz="1200" dirty="0"/>
              <a:t> Neuroimaging </a:t>
            </a:r>
            <a:r>
              <a:rPr lang="it-IT" sz="1200" dirty="0" err="1"/>
              <a:t>Initiative</a:t>
            </a:r>
            <a:r>
              <a:rPr lang="it-IT" sz="1200" dirty="0"/>
              <a:t>. </a:t>
            </a:r>
            <a:r>
              <a:rPr lang="it-IT" sz="1200" dirty="0" err="1"/>
              <a:t>Obesity</a:t>
            </a:r>
            <a:r>
              <a:rPr lang="it-IT" sz="1200" dirty="0"/>
              <a:t> and </a:t>
            </a:r>
            <a:r>
              <a:rPr lang="it-IT" sz="1200" dirty="0" err="1"/>
              <a:t>Alzheimer's</a:t>
            </a:r>
            <a:r>
              <a:rPr lang="it-IT" sz="1200" dirty="0"/>
              <a:t> </a:t>
            </a:r>
            <a:r>
              <a:rPr lang="it-IT" sz="1200" dirty="0" err="1"/>
              <a:t>disease</a:t>
            </a:r>
            <a:r>
              <a:rPr lang="it-IT" sz="1200" dirty="0"/>
              <a:t>, </a:t>
            </a:r>
            <a:r>
              <a:rPr lang="it-IT" sz="1200" dirty="0" err="1"/>
              <a:t>does</a:t>
            </a:r>
            <a:r>
              <a:rPr lang="it-IT" sz="1200" dirty="0"/>
              <a:t> the </a:t>
            </a:r>
            <a:r>
              <a:rPr lang="it-IT" sz="1200" dirty="0" err="1"/>
              <a:t>obesity</a:t>
            </a:r>
            <a:r>
              <a:rPr lang="it-IT" sz="1200" dirty="0"/>
              <a:t> </a:t>
            </a:r>
            <a:r>
              <a:rPr lang="it-IT" sz="1200" dirty="0" err="1"/>
              <a:t>paradox</a:t>
            </a:r>
            <a:r>
              <a:rPr lang="it-IT" sz="1200" dirty="0"/>
              <a:t> </a:t>
            </a:r>
            <a:r>
              <a:rPr lang="it-IT" sz="1200" dirty="0" err="1"/>
              <a:t>really</a:t>
            </a:r>
            <a:r>
              <a:rPr lang="it-IT" sz="1200" dirty="0"/>
              <a:t> </a:t>
            </a:r>
            <a:r>
              <a:rPr lang="it-IT" sz="1200" dirty="0" err="1"/>
              <a:t>exist</a:t>
            </a:r>
            <a:r>
              <a:rPr lang="it-IT" sz="1200" dirty="0"/>
              <a:t>? A </a:t>
            </a:r>
            <a:r>
              <a:rPr lang="it-IT" sz="1200" dirty="0" err="1"/>
              <a:t>magnetic</a:t>
            </a:r>
            <a:r>
              <a:rPr lang="it-IT" sz="1200" dirty="0"/>
              <a:t> </a:t>
            </a:r>
            <a:r>
              <a:rPr lang="it-IT" sz="1200" dirty="0" err="1"/>
              <a:t>resonance</a:t>
            </a:r>
            <a:r>
              <a:rPr lang="it-IT" sz="1200" dirty="0"/>
              <a:t> imaging study. </a:t>
            </a:r>
            <a:r>
              <a:rPr lang="it-IT" sz="1200" dirty="0" err="1"/>
              <a:t>Oncotarget</a:t>
            </a:r>
            <a:r>
              <a:rPr lang="it-IT" sz="1200" dirty="0"/>
              <a:t>. 2018 </a:t>
            </a:r>
            <a:r>
              <a:rPr lang="it-IT" sz="1200" dirty="0" err="1"/>
              <a:t>Oct</a:t>
            </a:r>
            <a:r>
              <a:rPr lang="it-IT" sz="1200" dirty="0"/>
              <a:t> 5;9(78):34691-34698</a:t>
            </a:r>
          </a:p>
        </p:txBody>
      </p:sp>
    </p:spTree>
    <p:extLst>
      <p:ext uri="{BB962C8B-B14F-4D97-AF65-F5344CB8AC3E}">
        <p14:creationId xmlns:p14="http://schemas.microsoft.com/office/powerpoint/2010/main" val="975977480"/>
      </p:ext>
    </p:extLst>
  </p:cSld>
  <p:clrMapOvr>
    <a:masterClrMapping/>
  </p:clrMapOvr>
</p:sld>
</file>

<file path=ppt/theme/theme1.xml><?xml version="1.0" encoding="utf-8"?>
<a:theme xmlns:a="http://schemas.openxmlformats.org/drawingml/2006/main" name="RetrospectVTI">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2167526_TF33476885.potx" id="{67A3B757-088A-4997-AD47-EBBB609AAF73}" vid="{61F4B085-7BC3-43AB-AFF0-C8B68BB76BF9}"/>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7E0A2CB4-6869-426F-8BC4-A32C90CBE263}">
  <ds:schemaRefs>
    <ds:schemaRef ds:uri="http://schemas.microsoft.com/sharepoint/v3/contenttype/forms"/>
  </ds:schemaRefs>
</ds:datastoreItem>
</file>

<file path=customXml/itemProps2.xml><?xml version="1.0" encoding="utf-8"?>
<ds:datastoreItem xmlns:ds="http://schemas.openxmlformats.org/officeDocument/2006/customXml" ds:itemID="{A941CA7C-A0BF-44EF-B2E5-7539C3B9B0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4E879E6-8FFE-4154-8F2A-F7518B89B376}">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
  <TotalTime>4407</TotalTime>
  <Words>1335</Words>
  <Application>Microsoft Office PowerPoint</Application>
  <PresentationFormat>Widescreen</PresentationFormat>
  <Paragraphs>60</Paragraphs>
  <Slides>13</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13</vt:i4>
      </vt:variant>
    </vt:vector>
  </HeadingPairs>
  <TitlesOfParts>
    <vt:vector size="18" baseType="lpstr">
      <vt:lpstr>Arial</vt:lpstr>
      <vt:lpstr>BlinkMacSystemFont</vt:lpstr>
      <vt:lpstr>Calibri</vt:lpstr>
      <vt:lpstr>Wingdings</vt:lpstr>
      <vt:lpstr>RetrospectVTI</vt:lpstr>
      <vt:lpstr>OBESITÀ, FUNZIONE COGNITIVA E DEMENZA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 29-30 aprile Primo Corso ACCADEMIA SICOB Direttori: M. De Luca - M.A. Zappa</dc:title>
  <dc:creator>Eliana Rispoli</dc:creator>
  <cp:lastModifiedBy>Luigi Franzese</cp:lastModifiedBy>
  <cp:revision>20</cp:revision>
  <dcterms:created xsi:type="dcterms:W3CDTF">2022-02-27T17:36:31Z</dcterms:created>
  <dcterms:modified xsi:type="dcterms:W3CDTF">2025-05-08T11:22:07Z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